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53"/>
  </p:notesMasterIdLst>
  <p:handoutMasterIdLst>
    <p:handoutMasterId r:id="rId54"/>
  </p:handoutMasterIdLst>
  <p:sldIdLst>
    <p:sldId id="256" r:id="rId3"/>
    <p:sldId id="270" r:id="rId4"/>
    <p:sldId id="367" r:id="rId5"/>
    <p:sldId id="353" r:id="rId6"/>
    <p:sldId id="271" r:id="rId7"/>
    <p:sldId id="319" r:id="rId8"/>
    <p:sldId id="307" r:id="rId9"/>
    <p:sldId id="308" r:id="rId10"/>
    <p:sldId id="370" r:id="rId11"/>
    <p:sldId id="309" r:id="rId12"/>
    <p:sldId id="363" r:id="rId13"/>
    <p:sldId id="364" r:id="rId14"/>
    <p:sldId id="284" r:id="rId15"/>
    <p:sldId id="357" r:id="rId16"/>
    <p:sldId id="358" r:id="rId17"/>
    <p:sldId id="359" r:id="rId18"/>
    <p:sldId id="362" r:id="rId19"/>
    <p:sldId id="360" r:id="rId20"/>
    <p:sldId id="361" r:id="rId21"/>
    <p:sldId id="371" r:id="rId22"/>
    <p:sldId id="372" r:id="rId23"/>
    <p:sldId id="333" r:id="rId24"/>
    <p:sldId id="334" r:id="rId25"/>
    <p:sldId id="335" r:id="rId26"/>
    <p:sldId id="344" r:id="rId27"/>
    <p:sldId id="349" r:id="rId28"/>
    <p:sldId id="345" r:id="rId29"/>
    <p:sldId id="354" r:id="rId30"/>
    <p:sldId id="355" r:id="rId31"/>
    <p:sldId id="347" r:id="rId32"/>
    <p:sldId id="373" r:id="rId33"/>
    <p:sldId id="374" r:id="rId34"/>
    <p:sldId id="350" r:id="rId35"/>
    <p:sldId id="351" r:id="rId36"/>
    <p:sldId id="337" r:id="rId37"/>
    <p:sldId id="336" r:id="rId38"/>
    <p:sldId id="286" r:id="rId39"/>
    <p:sldId id="287" r:id="rId40"/>
    <p:sldId id="290" r:id="rId41"/>
    <p:sldId id="293" r:id="rId42"/>
    <p:sldId id="296" r:id="rId43"/>
    <p:sldId id="299" r:id="rId44"/>
    <p:sldId id="365" r:id="rId45"/>
    <p:sldId id="300" r:id="rId46"/>
    <p:sldId id="303" r:id="rId47"/>
    <p:sldId id="304" r:id="rId48"/>
    <p:sldId id="301" r:id="rId49"/>
    <p:sldId id="305" r:id="rId50"/>
    <p:sldId id="366" r:id="rId51"/>
    <p:sldId id="368" r:id="rId5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8"/>
    <a:srgbClr val="DAEDC4"/>
    <a:srgbClr val="A6FCBD"/>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2" autoAdjust="0"/>
    <p:restoredTop sz="85314" autoAdjust="0"/>
  </p:normalViewPr>
  <p:slideViewPr>
    <p:cSldViewPr showGuides="1">
      <p:cViewPr varScale="1">
        <p:scale>
          <a:sx n="62" d="100"/>
          <a:sy n="62" d="100"/>
        </p:scale>
        <p:origin x="-792" y="-90"/>
      </p:cViewPr>
      <p:guideLst>
        <p:guide orient="horz" pos="2160"/>
        <p:guide pos="2880"/>
      </p:guideLst>
    </p:cSldViewPr>
  </p:slideViewPr>
  <p:notesTextViewPr>
    <p:cViewPr>
      <p:scale>
        <a:sx n="1" d="1"/>
        <a:sy n="1" d="1"/>
      </p:scale>
      <p:origin x="0" y="0"/>
    </p:cViewPr>
  </p:notesTextViewPr>
  <p:sorterViewPr>
    <p:cViewPr>
      <p:scale>
        <a:sx n="100" d="100"/>
        <a:sy n="100" d="100"/>
      </p:scale>
      <p:origin x="0" y="6300"/>
    </p:cViewPr>
  </p:sorterViewPr>
  <p:notesViewPr>
    <p:cSldViewPr>
      <p:cViewPr>
        <p:scale>
          <a:sx n="70" d="100"/>
          <a:sy n="70" d="100"/>
        </p:scale>
        <p:origin x="-2472" y="91"/>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Sheet2!$B$9</c:f>
              <c:strCache>
                <c:ptCount val="1"/>
                <c:pt idx="0">
                  <c:v>SMART Index</c:v>
                </c:pt>
              </c:strCache>
            </c:strRef>
          </c:tx>
          <c:marker>
            <c:symbol val="none"/>
          </c:marker>
          <c:cat>
            <c:numRef>
              <c:f>Sheet2!$A$10:$A$30</c:f>
              <c:numCache>
                <c:formatCode>m/d/yyyy</c:formatCode>
                <c:ptCount val="21"/>
                <c:pt idx="0">
                  <c:v>40400</c:v>
                </c:pt>
                <c:pt idx="1">
                  <c:v>40407</c:v>
                </c:pt>
                <c:pt idx="2">
                  <c:v>40414</c:v>
                </c:pt>
                <c:pt idx="3">
                  <c:v>40421</c:v>
                </c:pt>
                <c:pt idx="4">
                  <c:v>40428</c:v>
                </c:pt>
                <c:pt idx="5">
                  <c:v>40435</c:v>
                </c:pt>
                <c:pt idx="6">
                  <c:v>40442</c:v>
                </c:pt>
                <c:pt idx="7">
                  <c:v>40449</c:v>
                </c:pt>
                <c:pt idx="8">
                  <c:v>40456</c:v>
                </c:pt>
                <c:pt idx="9">
                  <c:v>40463</c:v>
                </c:pt>
                <c:pt idx="10">
                  <c:v>40470</c:v>
                </c:pt>
                <c:pt idx="11">
                  <c:v>40477</c:v>
                </c:pt>
                <c:pt idx="12">
                  <c:v>40484</c:v>
                </c:pt>
                <c:pt idx="13">
                  <c:v>40491</c:v>
                </c:pt>
                <c:pt idx="14">
                  <c:v>40498</c:v>
                </c:pt>
                <c:pt idx="15">
                  <c:v>40505</c:v>
                </c:pt>
                <c:pt idx="16">
                  <c:v>40512</c:v>
                </c:pt>
                <c:pt idx="17">
                  <c:v>40519</c:v>
                </c:pt>
                <c:pt idx="18">
                  <c:v>40526</c:v>
                </c:pt>
                <c:pt idx="19">
                  <c:v>40533</c:v>
                </c:pt>
                <c:pt idx="20">
                  <c:v>40540</c:v>
                </c:pt>
              </c:numCache>
            </c:numRef>
          </c:cat>
          <c:val>
            <c:numRef>
              <c:f>Sheet2!$B$10:$B$30</c:f>
              <c:numCache>
                <c:formatCode>0.0</c:formatCode>
                <c:ptCount val="21"/>
                <c:pt idx="0">
                  <c:v>76.25</c:v>
                </c:pt>
                <c:pt idx="1">
                  <c:v>76.25</c:v>
                </c:pt>
                <c:pt idx="2">
                  <c:v>75</c:v>
                </c:pt>
                <c:pt idx="3">
                  <c:v>82.5</c:v>
                </c:pt>
                <c:pt idx="4">
                  <c:v>83.75</c:v>
                </c:pt>
                <c:pt idx="5">
                  <c:v>82.5</c:v>
                </c:pt>
                <c:pt idx="6">
                  <c:v>87.5</c:v>
                </c:pt>
                <c:pt idx="7">
                  <c:v>92.5</c:v>
                </c:pt>
                <c:pt idx="8">
                  <c:v>88.75</c:v>
                </c:pt>
                <c:pt idx="9">
                  <c:v>86.25</c:v>
                </c:pt>
                <c:pt idx="10">
                  <c:v>87.5</c:v>
                </c:pt>
                <c:pt idx="11">
                  <c:v>88.75</c:v>
                </c:pt>
                <c:pt idx="12">
                  <c:v>92.5</c:v>
                </c:pt>
                <c:pt idx="13">
                  <c:v>92.5</c:v>
                </c:pt>
                <c:pt idx="14">
                  <c:v>93.75</c:v>
                </c:pt>
                <c:pt idx="15">
                  <c:v>93.75</c:v>
                </c:pt>
                <c:pt idx="16">
                  <c:v>93.75</c:v>
                </c:pt>
                <c:pt idx="17">
                  <c:v>88.75</c:v>
                </c:pt>
                <c:pt idx="18">
                  <c:v>92.5</c:v>
                </c:pt>
                <c:pt idx="19">
                  <c:v>95</c:v>
                </c:pt>
                <c:pt idx="20">
                  <c:v>92.5</c:v>
                </c:pt>
              </c:numCache>
            </c:numRef>
          </c:val>
          <c:smooth val="0"/>
          <c:extLst xmlns:c16r2="http://schemas.microsoft.com/office/drawing/2015/06/chart">
            <c:ext xmlns:c16="http://schemas.microsoft.com/office/drawing/2014/chart" uri="{C3380CC4-5D6E-409C-BE32-E72D297353CC}">
              <c16:uniqueId val="{00000000-D218-4B20-B09C-21128BFBB71B}"/>
            </c:ext>
          </c:extLst>
        </c:ser>
        <c:ser>
          <c:idx val="1"/>
          <c:order val="1"/>
          <c:tx>
            <c:strRef>
              <c:f>Sheet2!$C$9</c:f>
              <c:strCache>
                <c:ptCount val="1"/>
                <c:pt idx="0">
                  <c:v>Upper Control Limit</c:v>
                </c:pt>
              </c:strCache>
            </c:strRef>
          </c:tx>
          <c:marker>
            <c:symbol val="none"/>
          </c:marker>
          <c:cat>
            <c:numRef>
              <c:f>Sheet2!$A$10:$A$30</c:f>
              <c:numCache>
                <c:formatCode>m/d/yyyy</c:formatCode>
                <c:ptCount val="21"/>
                <c:pt idx="0">
                  <c:v>40400</c:v>
                </c:pt>
                <c:pt idx="1">
                  <c:v>40407</c:v>
                </c:pt>
                <c:pt idx="2">
                  <c:v>40414</c:v>
                </c:pt>
                <c:pt idx="3">
                  <c:v>40421</c:v>
                </c:pt>
                <c:pt idx="4">
                  <c:v>40428</c:v>
                </c:pt>
                <c:pt idx="5">
                  <c:v>40435</c:v>
                </c:pt>
                <c:pt idx="6">
                  <c:v>40442</c:v>
                </c:pt>
                <c:pt idx="7">
                  <c:v>40449</c:v>
                </c:pt>
                <c:pt idx="8">
                  <c:v>40456</c:v>
                </c:pt>
                <c:pt idx="9">
                  <c:v>40463</c:v>
                </c:pt>
                <c:pt idx="10">
                  <c:v>40470</c:v>
                </c:pt>
                <c:pt idx="11">
                  <c:v>40477</c:v>
                </c:pt>
                <c:pt idx="12">
                  <c:v>40484</c:v>
                </c:pt>
                <c:pt idx="13">
                  <c:v>40491</c:v>
                </c:pt>
                <c:pt idx="14">
                  <c:v>40498</c:v>
                </c:pt>
                <c:pt idx="15">
                  <c:v>40505</c:v>
                </c:pt>
                <c:pt idx="16">
                  <c:v>40512</c:v>
                </c:pt>
                <c:pt idx="17">
                  <c:v>40519</c:v>
                </c:pt>
                <c:pt idx="18">
                  <c:v>40526</c:v>
                </c:pt>
                <c:pt idx="19">
                  <c:v>40533</c:v>
                </c:pt>
                <c:pt idx="20">
                  <c:v>40540</c:v>
                </c:pt>
              </c:numCache>
            </c:numRef>
          </c:cat>
          <c:val>
            <c:numRef>
              <c:f>Sheet2!$C$10:$C$30</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numCache>
            </c:numRef>
          </c:val>
          <c:smooth val="0"/>
          <c:extLst xmlns:c16r2="http://schemas.microsoft.com/office/drawing/2015/06/chart">
            <c:ext xmlns:c16="http://schemas.microsoft.com/office/drawing/2014/chart" uri="{C3380CC4-5D6E-409C-BE32-E72D297353CC}">
              <c16:uniqueId val="{00000001-D218-4B20-B09C-21128BFBB71B}"/>
            </c:ext>
          </c:extLst>
        </c:ser>
        <c:ser>
          <c:idx val="2"/>
          <c:order val="2"/>
          <c:tx>
            <c:strRef>
              <c:f>Sheet2!$D$9</c:f>
              <c:strCache>
                <c:ptCount val="1"/>
                <c:pt idx="0">
                  <c:v>Lower Control Limit</c:v>
                </c:pt>
              </c:strCache>
            </c:strRef>
          </c:tx>
          <c:marker>
            <c:symbol val="none"/>
          </c:marker>
          <c:cat>
            <c:numRef>
              <c:f>Sheet2!$A$10:$A$30</c:f>
              <c:numCache>
                <c:formatCode>m/d/yyyy</c:formatCode>
                <c:ptCount val="21"/>
                <c:pt idx="0">
                  <c:v>40400</c:v>
                </c:pt>
                <c:pt idx="1">
                  <c:v>40407</c:v>
                </c:pt>
                <c:pt idx="2">
                  <c:v>40414</c:v>
                </c:pt>
                <c:pt idx="3">
                  <c:v>40421</c:v>
                </c:pt>
                <c:pt idx="4">
                  <c:v>40428</c:v>
                </c:pt>
                <c:pt idx="5">
                  <c:v>40435</c:v>
                </c:pt>
                <c:pt idx="6">
                  <c:v>40442</c:v>
                </c:pt>
                <c:pt idx="7">
                  <c:v>40449</c:v>
                </c:pt>
                <c:pt idx="8">
                  <c:v>40456</c:v>
                </c:pt>
                <c:pt idx="9">
                  <c:v>40463</c:v>
                </c:pt>
                <c:pt idx="10">
                  <c:v>40470</c:v>
                </c:pt>
                <c:pt idx="11">
                  <c:v>40477</c:v>
                </c:pt>
                <c:pt idx="12">
                  <c:v>40484</c:v>
                </c:pt>
                <c:pt idx="13">
                  <c:v>40491</c:v>
                </c:pt>
                <c:pt idx="14">
                  <c:v>40498</c:v>
                </c:pt>
                <c:pt idx="15">
                  <c:v>40505</c:v>
                </c:pt>
                <c:pt idx="16">
                  <c:v>40512</c:v>
                </c:pt>
                <c:pt idx="17">
                  <c:v>40519</c:v>
                </c:pt>
                <c:pt idx="18">
                  <c:v>40526</c:v>
                </c:pt>
                <c:pt idx="19">
                  <c:v>40533</c:v>
                </c:pt>
                <c:pt idx="20">
                  <c:v>40540</c:v>
                </c:pt>
              </c:numCache>
            </c:numRef>
          </c:cat>
          <c:val>
            <c:numRef>
              <c:f>Sheet2!$D$10:$D$30</c:f>
              <c:numCache>
                <c:formatCode>General</c:formatCode>
                <c:ptCount val="21"/>
                <c:pt idx="0">
                  <c:v>75</c:v>
                </c:pt>
                <c:pt idx="1">
                  <c:v>75</c:v>
                </c:pt>
                <c:pt idx="2">
                  <c:v>75</c:v>
                </c:pt>
                <c:pt idx="3">
                  <c:v>75</c:v>
                </c:pt>
                <c:pt idx="4">
                  <c:v>75</c:v>
                </c:pt>
                <c:pt idx="5">
                  <c:v>75</c:v>
                </c:pt>
                <c:pt idx="6">
                  <c:v>75</c:v>
                </c:pt>
                <c:pt idx="7">
                  <c:v>75</c:v>
                </c:pt>
                <c:pt idx="8">
                  <c:v>75</c:v>
                </c:pt>
                <c:pt idx="9">
                  <c:v>75</c:v>
                </c:pt>
                <c:pt idx="10">
                  <c:v>75</c:v>
                </c:pt>
                <c:pt idx="11">
                  <c:v>75</c:v>
                </c:pt>
                <c:pt idx="12">
                  <c:v>75</c:v>
                </c:pt>
                <c:pt idx="13">
                  <c:v>75</c:v>
                </c:pt>
                <c:pt idx="14">
                  <c:v>75</c:v>
                </c:pt>
                <c:pt idx="15">
                  <c:v>75</c:v>
                </c:pt>
                <c:pt idx="16">
                  <c:v>75</c:v>
                </c:pt>
                <c:pt idx="17">
                  <c:v>75</c:v>
                </c:pt>
                <c:pt idx="18">
                  <c:v>75</c:v>
                </c:pt>
                <c:pt idx="19">
                  <c:v>75</c:v>
                </c:pt>
                <c:pt idx="20">
                  <c:v>75</c:v>
                </c:pt>
              </c:numCache>
            </c:numRef>
          </c:val>
          <c:smooth val="0"/>
          <c:extLst xmlns:c16r2="http://schemas.microsoft.com/office/drawing/2015/06/chart">
            <c:ext xmlns:c16="http://schemas.microsoft.com/office/drawing/2014/chart" uri="{C3380CC4-5D6E-409C-BE32-E72D297353CC}">
              <c16:uniqueId val="{00000002-D218-4B20-B09C-21128BFBB71B}"/>
            </c:ext>
          </c:extLst>
        </c:ser>
        <c:dLbls>
          <c:showLegendKey val="0"/>
          <c:showVal val="0"/>
          <c:showCatName val="0"/>
          <c:showSerName val="0"/>
          <c:showPercent val="0"/>
          <c:showBubbleSize val="0"/>
        </c:dLbls>
        <c:marker val="1"/>
        <c:smooth val="0"/>
        <c:axId val="82835328"/>
        <c:axId val="82836864"/>
      </c:lineChart>
      <c:dateAx>
        <c:axId val="82835328"/>
        <c:scaling>
          <c:orientation val="minMax"/>
        </c:scaling>
        <c:delete val="0"/>
        <c:axPos val="b"/>
        <c:numFmt formatCode="m/d/yyyy" sourceLinked="1"/>
        <c:majorTickMark val="out"/>
        <c:minorTickMark val="none"/>
        <c:tickLblPos val="nextTo"/>
        <c:crossAx val="82836864"/>
        <c:crosses val="autoZero"/>
        <c:auto val="1"/>
        <c:lblOffset val="100"/>
        <c:baseTimeUnit val="days"/>
      </c:dateAx>
      <c:valAx>
        <c:axId val="82836864"/>
        <c:scaling>
          <c:orientation val="minMax"/>
        </c:scaling>
        <c:delete val="0"/>
        <c:axPos val="l"/>
        <c:majorGridlines/>
        <c:numFmt formatCode="0.0" sourceLinked="1"/>
        <c:majorTickMark val="out"/>
        <c:minorTickMark val="none"/>
        <c:tickLblPos val="nextTo"/>
        <c:crossAx val="82835328"/>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SMPL!$B$9</c:f>
              <c:strCache>
                <c:ptCount val="1"/>
                <c:pt idx="0">
                  <c:v>SMPL</c:v>
                </c:pt>
              </c:strCache>
            </c:strRef>
          </c:tx>
          <c:marker>
            <c:symbol val="none"/>
          </c:marker>
          <c:cat>
            <c:numRef>
              <c:f>SMPL!$A$10:$A$30</c:f>
              <c:numCache>
                <c:formatCode>m/d/yyyy</c:formatCode>
                <c:ptCount val="21"/>
                <c:pt idx="0">
                  <c:v>40400</c:v>
                </c:pt>
                <c:pt idx="1">
                  <c:v>40407</c:v>
                </c:pt>
                <c:pt idx="2">
                  <c:v>40414</c:v>
                </c:pt>
                <c:pt idx="3">
                  <c:v>40421</c:v>
                </c:pt>
                <c:pt idx="4">
                  <c:v>40428</c:v>
                </c:pt>
                <c:pt idx="5">
                  <c:v>40435</c:v>
                </c:pt>
                <c:pt idx="6">
                  <c:v>40442</c:v>
                </c:pt>
                <c:pt idx="7">
                  <c:v>40449</c:v>
                </c:pt>
                <c:pt idx="8">
                  <c:v>40456</c:v>
                </c:pt>
                <c:pt idx="9">
                  <c:v>40463</c:v>
                </c:pt>
                <c:pt idx="10">
                  <c:v>40470</c:v>
                </c:pt>
                <c:pt idx="11">
                  <c:v>40477</c:v>
                </c:pt>
                <c:pt idx="12">
                  <c:v>40484</c:v>
                </c:pt>
                <c:pt idx="13">
                  <c:v>40491</c:v>
                </c:pt>
                <c:pt idx="14">
                  <c:v>40498</c:v>
                </c:pt>
                <c:pt idx="15">
                  <c:v>40505</c:v>
                </c:pt>
                <c:pt idx="16">
                  <c:v>40512</c:v>
                </c:pt>
                <c:pt idx="17">
                  <c:v>40519</c:v>
                </c:pt>
                <c:pt idx="18">
                  <c:v>40526</c:v>
                </c:pt>
                <c:pt idx="19">
                  <c:v>40533</c:v>
                </c:pt>
                <c:pt idx="20">
                  <c:v>40540</c:v>
                </c:pt>
              </c:numCache>
            </c:numRef>
          </c:cat>
          <c:val>
            <c:numRef>
              <c:f>SMPL!$B$10:$B$30</c:f>
              <c:numCache>
                <c:formatCode>0.0</c:formatCode>
                <c:ptCount val="21"/>
                <c:pt idx="0">
                  <c:v>95</c:v>
                </c:pt>
                <c:pt idx="1">
                  <c:v>87.5</c:v>
                </c:pt>
                <c:pt idx="2">
                  <c:v>70</c:v>
                </c:pt>
                <c:pt idx="3">
                  <c:v>63.75</c:v>
                </c:pt>
                <c:pt idx="4">
                  <c:v>66.25</c:v>
                </c:pt>
                <c:pt idx="5">
                  <c:v>85</c:v>
                </c:pt>
                <c:pt idx="6">
                  <c:v>87.5</c:v>
                </c:pt>
                <c:pt idx="7">
                  <c:v>57.5</c:v>
                </c:pt>
                <c:pt idx="8">
                  <c:v>57.5</c:v>
                </c:pt>
                <c:pt idx="9">
                  <c:v>76.25</c:v>
                </c:pt>
                <c:pt idx="10">
                  <c:v>77.5</c:v>
                </c:pt>
                <c:pt idx="11">
                  <c:v>96.25</c:v>
                </c:pt>
                <c:pt idx="12">
                  <c:v>98.75</c:v>
                </c:pt>
                <c:pt idx="13">
                  <c:v>86.25</c:v>
                </c:pt>
                <c:pt idx="14">
                  <c:v>86.25</c:v>
                </c:pt>
                <c:pt idx="15">
                  <c:v>73.75</c:v>
                </c:pt>
                <c:pt idx="16">
                  <c:v>72.5</c:v>
                </c:pt>
                <c:pt idx="17">
                  <c:v>75</c:v>
                </c:pt>
                <c:pt idx="18">
                  <c:v>75</c:v>
                </c:pt>
                <c:pt idx="19">
                  <c:v>100</c:v>
                </c:pt>
                <c:pt idx="20">
                  <c:v>100</c:v>
                </c:pt>
              </c:numCache>
            </c:numRef>
          </c:val>
          <c:smooth val="0"/>
          <c:extLst xmlns:c16r2="http://schemas.microsoft.com/office/drawing/2015/06/chart">
            <c:ext xmlns:c16="http://schemas.microsoft.com/office/drawing/2014/chart" uri="{C3380CC4-5D6E-409C-BE32-E72D297353CC}">
              <c16:uniqueId val="{00000000-720A-4781-BC0E-46F0B2D7B69A}"/>
            </c:ext>
          </c:extLst>
        </c:ser>
        <c:ser>
          <c:idx val="1"/>
          <c:order val="1"/>
          <c:tx>
            <c:strRef>
              <c:f>SMPL!$C$9</c:f>
              <c:strCache>
                <c:ptCount val="1"/>
                <c:pt idx="0">
                  <c:v>Upper Control Limit</c:v>
                </c:pt>
              </c:strCache>
            </c:strRef>
          </c:tx>
          <c:marker>
            <c:symbol val="none"/>
          </c:marker>
          <c:cat>
            <c:numRef>
              <c:f>SMPL!$A$10:$A$30</c:f>
              <c:numCache>
                <c:formatCode>m/d/yyyy</c:formatCode>
                <c:ptCount val="21"/>
                <c:pt idx="0">
                  <c:v>40400</c:v>
                </c:pt>
                <c:pt idx="1">
                  <c:v>40407</c:v>
                </c:pt>
                <c:pt idx="2">
                  <c:v>40414</c:v>
                </c:pt>
                <c:pt idx="3">
                  <c:v>40421</c:v>
                </c:pt>
                <c:pt idx="4">
                  <c:v>40428</c:v>
                </c:pt>
                <c:pt idx="5">
                  <c:v>40435</c:v>
                </c:pt>
                <c:pt idx="6">
                  <c:v>40442</c:v>
                </c:pt>
                <c:pt idx="7">
                  <c:v>40449</c:v>
                </c:pt>
                <c:pt idx="8">
                  <c:v>40456</c:v>
                </c:pt>
                <c:pt idx="9">
                  <c:v>40463</c:v>
                </c:pt>
                <c:pt idx="10">
                  <c:v>40470</c:v>
                </c:pt>
                <c:pt idx="11">
                  <c:v>40477</c:v>
                </c:pt>
                <c:pt idx="12">
                  <c:v>40484</c:v>
                </c:pt>
                <c:pt idx="13">
                  <c:v>40491</c:v>
                </c:pt>
                <c:pt idx="14">
                  <c:v>40498</c:v>
                </c:pt>
                <c:pt idx="15">
                  <c:v>40505</c:v>
                </c:pt>
                <c:pt idx="16">
                  <c:v>40512</c:v>
                </c:pt>
                <c:pt idx="17">
                  <c:v>40519</c:v>
                </c:pt>
                <c:pt idx="18">
                  <c:v>40526</c:v>
                </c:pt>
                <c:pt idx="19">
                  <c:v>40533</c:v>
                </c:pt>
                <c:pt idx="20">
                  <c:v>40540</c:v>
                </c:pt>
              </c:numCache>
            </c:numRef>
          </c:cat>
          <c:val>
            <c:numRef>
              <c:f>SMPL!$C$10:$C$30</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numCache>
            </c:numRef>
          </c:val>
          <c:smooth val="0"/>
          <c:extLst xmlns:c16r2="http://schemas.microsoft.com/office/drawing/2015/06/chart">
            <c:ext xmlns:c16="http://schemas.microsoft.com/office/drawing/2014/chart" uri="{C3380CC4-5D6E-409C-BE32-E72D297353CC}">
              <c16:uniqueId val="{00000001-720A-4781-BC0E-46F0B2D7B69A}"/>
            </c:ext>
          </c:extLst>
        </c:ser>
        <c:ser>
          <c:idx val="2"/>
          <c:order val="2"/>
          <c:tx>
            <c:strRef>
              <c:f>SMPL!$D$9</c:f>
              <c:strCache>
                <c:ptCount val="1"/>
                <c:pt idx="0">
                  <c:v>Lower Control Limit</c:v>
                </c:pt>
              </c:strCache>
            </c:strRef>
          </c:tx>
          <c:marker>
            <c:symbol val="none"/>
          </c:marker>
          <c:cat>
            <c:numRef>
              <c:f>SMPL!$A$10:$A$30</c:f>
              <c:numCache>
                <c:formatCode>m/d/yyyy</c:formatCode>
                <c:ptCount val="21"/>
                <c:pt idx="0">
                  <c:v>40400</c:v>
                </c:pt>
                <c:pt idx="1">
                  <c:v>40407</c:v>
                </c:pt>
                <c:pt idx="2">
                  <c:v>40414</c:v>
                </c:pt>
                <c:pt idx="3">
                  <c:v>40421</c:v>
                </c:pt>
                <c:pt idx="4">
                  <c:v>40428</c:v>
                </c:pt>
                <c:pt idx="5">
                  <c:v>40435</c:v>
                </c:pt>
                <c:pt idx="6">
                  <c:v>40442</c:v>
                </c:pt>
                <c:pt idx="7">
                  <c:v>40449</c:v>
                </c:pt>
                <c:pt idx="8">
                  <c:v>40456</c:v>
                </c:pt>
                <c:pt idx="9">
                  <c:v>40463</c:v>
                </c:pt>
                <c:pt idx="10">
                  <c:v>40470</c:v>
                </c:pt>
                <c:pt idx="11">
                  <c:v>40477</c:v>
                </c:pt>
                <c:pt idx="12">
                  <c:v>40484</c:v>
                </c:pt>
                <c:pt idx="13">
                  <c:v>40491</c:v>
                </c:pt>
                <c:pt idx="14">
                  <c:v>40498</c:v>
                </c:pt>
                <c:pt idx="15">
                  <c:v>40505</c:v>
                </c:pt>
                <c:pt idx="16">
                  <c:v>40512</c:v>
                </c:pt>
                <c:pt idx="17">
                  <c:v>40519</c:v>
                </c:pt>
                <c:pt idx="18">
                  <c:v>40526</c:v>
                </c:pt>
                <c:pt idx="19">
                  <c:v>40533</c:v>
                </c:pt>
                <c:pt idx="20">
                  <c:v>40540</c:v>
                </c:pt>
              </c:numCache>
            </c:numRef>
          </c:cat>
          <c:val>
            <c:numRef>
              <c:f>SMPL!$D$10:$D$30</c:f>
              <c:numCache>
                <c:formatCode>General</c:formatCode>
                <c:ptCount val="21"/>
                <c:pt idx="0">
                  <c:v>75</c:v>
                </c:pt>
                <c:pt idx="1">
                  <c:v>75</c:v>
                </c:pt>
                <c:pt idx="2">
                  <c:v>75</c:v>
                </c:pt>
                <c:pt idx="3">
                  <c:v>75</c:v>
                </c:pt>
                <c:pt idx="4">
                  <c:v>75</c:v>
                </c:pt>
                <c:pt idx="5">
                  <c:v>75</c:v>
                </c:pt>
                <c:pt idx="6">
                  <c:v>75</c:v>
                </c:pt>
                <c:pt idx="7">
                  <c:v>75</c:v>
                </c:pt>
                <c:pt idx="8">
                  <c:v>75</c:v>
                </c:pt>
                <c:pt idx="9">
                  <c:v>75</c:v>
                </c:pt>
                <c:pt idx="10">
                  <c:v>75</c:v>
                </c:pt>
                <c:pt idx="11">
                  <c:v>75</c:v>
                </c:pt>
                <c:pt idx="12">
                  <c:v>75</c:v>
                </c:pt>
                <c:pt idx="13">
                  <c:v>75</c:v>
                </c:pt>
                <c:pt idx="14">
                  <c:v>75</c:v>
                </c:pt>
                <c:pt idx="15">
                  <c:v>75</c:v>
                </c:pt>
                <c:pt idx="16">
                  <c:v>75</c:v>
                </c:pt>
                <c:pt idx="17">
                  <c:v>75</c:v>
                </c:pt>
                <c:pt idx="18">
                  <c:v>75</c:v>
                </c:pt>
                <c:pt idx="19">
                  <c:v>75</c:v>
                </c:pt>
                <c:pt idx="20">
                  <c:v>75</c:v>
                </c:pt>
              </c:numCache>
            </c:numRef>
          </c:val>
          <c:smooth val="0"/>
          <c:extLst xmlns:c16r2="http://schemas.microsoft.com/office/drawing/2015/06/chart">
            <c:ext xmlns:c16="http://schemas.microsoft.com/office/drawing/2014/chart" uri="{C3380CC4-5D6E-409C-BE32-E72D297353CC}">
              <c16:uniqueId val="{00000002-720A-4781-BC0E-46F0B2D7B69A}"/>
            </c:ext>
          </c:extLst>
        </c:ser>
        <c:dLbls>
          <c:showLegendKey val="0"/>
          <c:showVal val="0"/>
          <c:showCatName val="0"/>
          <c:showSerName val="0"/>
          <c:showPercent val="0"/>
          <c:showBubbleSize val="0"/>
        </c:dLbls>
        <c:marker val="1"/>
        <c:smooth val="0"/>
        <c:axId val="85054592"/>
        <c:axId val="85056128"/>
      </c:lineChart>
      <c:dateAx>
        <c:axId val="85054592"/>
        <c:scaling>
          <c:orientation val="minMax"/>
        </c:scaling>
        <c:delete val="0"/>
        <c:axPos val="b"/>
        <c:numFmt formatCode="m/d/yyyy" sourceLinked="1"/>
        <c:majorTickMark val="out"/>
        <c:minorTickMark val="none"/>
        <c:tickLblPos val="nextTo"/>
        <c:crossAx val="85056128"/>
        <c:crosses val="autoZero"/>
        <c:auto val="1"/>
        <c:lblOffset val="100"/>
        <c:baseTimeUnit val="days"/>
      </c:dateAx>
      <c:valAx>
        <c:axId val="85056128"/>
        <c:scaling>
          <c:orientation val="minMax"/>
        </c:scaling>
        <c:delete val="0"/>
        <c:axPos val="l"/>
        <c:majorGridlines/>
        <c:numFmt formatCode="0.0" sourceLinked="1"/>
        <c:majorTickMark val="out"/>
        <c:minorTickMark val="none"/>
        <c:tickLblPos val="nextTo"/>
        <c:crossAx val="85054592"/>
        <c:crosses val="autoZero"/>
        <c:crossBetween val="between"/>
      </c:valAx>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Sheet1!$F$9</c:f>
              <c:strCache>
                <c:ptCount val="1"/>
                <c:pt idx="0">
                  <c:v>PRPL</c:v>
                </c:pt>
              </c:strCache>
            </c:strRef>
          </c:tx>
          <c:spPr>
            <a:ln w="44450">
              <a:solidFill>
                <a:srgbClr val="7030A0"/>
              </a:solidFill>
            </a:ln>
          </c:spPr>
          <c:marker>
            <c:symbol val="none"/>
          </c:marker>
          <c:cat>
            <c:numRef>
              <c:f>Sheet1!$E$10:$E$30</c:f>
              <c:numCache>
                <c:formatCode>m/d/yyyy</c:formatCode>
                <c:ptCount val="21"/>
                <c:pt idx="0">
                  <c:v>40400</c:v>
                </c:pt>
                <c:pt idx="1">
                  <c:v>40407</c:v>
                </c:pt>
                <c:pt idx="2">
                  <c:v>40414</c:v>
                </c:pt>
                <c:pt idx="3">
                  <c:v>40421</c:v>
                </c:pt>
                <c:pt idx="4">
                  <c:v>40428</c:v>
                </c:pt>
                <c:pt idx="5">
                  <c:v>40435</c:v>
                </c:pt>
                <c:pt idx="6">
                  <c:v>40442</c:v>
                </c:pt>
                <c:pt idx="7">
                  <c:v>40449</c:v>
                </c:pt>
                <c:pt idx="8">
                  <c:v>40456</c:v>
                </c:pt>
                <c:pt idx="9">
                  <c:v>40463</c:v>
                </c:pt>
                <c:pt idx="10">
                  <c:v>40470</c:v>
                </c:pt>
                <c:pt idx="11">
                  <c:v>40477</c:v>
                </c:pt>
                <c:pt idx="12">
                  <c:v>40484</c:v>
                </c:pt>
                <c:pt idx="13">
                  <c:v>40491</c:v>
                </c:pt>
                <c:pt idx="14">
                  <c:v>40498</c:v>
                </c:pt>
                <c:pt idx="15">
                  <c:v>40505</c:v>
                </c:pt>
                <c:pt idx="16">
                  <c:v>40512</c:v>
                </c:pt>
                <c:pt idx="17">
                  <c:v>40519</c:v>
                </c:pt>
                <c:pt idx="18">
                  <c:v>40526</c:v>
                </c:pt>
                <c:pt idx="19">
                  <c:v>40533</c:v>
                </c:pt>
                <c:pt idx="20">
                  <c:v>40540</c:v>
                </c:pt>
              </c:numCache>
            </c:numRef>
          </c:cat>
          <c:val>
            <c:numRef>
              <c:f>Sheet1!$F$10:$F$30</c:f>
              <c:numCache>
                <c:formatCode>0.0</c:formatCode>
                <c:ptCount val="21"/>
                <c:pt idx="0">
                  <c:v>5</c:v>
                </c:pt>
                <c:pt idx="1">
                  <c:v>10</c:v>
                </c:pt>
                <c:pt idx="2">
                  <c:v>12.5</c:v>
                </c:pt>
                <c:pt idx="3">
                  <c:v>22.5</c:v>
                </c:pt>
                <c:pt idx="4">
                  <c:v>17.5</c:v>
                </c:pt>
                <c:pt idx="5">
                  <c:v>16.25</c:v>
                </c:pt>
                <c:pt idx="6">
                  <c:v>11.25</c:v>
                </c:pt>
                <c:pt idx="7">
                  <c:v>23.75</c:v>
                </c:pt>
                <c:pt idx="8">
                  <c:v>23.75</c:v>
                </c:pt>
                <c:pt idx="9">
                  <c:v>23.75</c:v>
                </c:pt>
                <c:pt idx="10">
                  <c:v>18.75</c:v>
                </c:pt>
                <c:pt idx="11">
                  <c:v>21.25</c:v>
                </c:pt>
                <c:pt idx="12">
                  <c:v>16.25</c:v>
                </c:pt>
                <c:pt idx="13">
                  <c:v>16.25</c:v>
                </c:pt>
                <c:pt idx="14">
                  <c:v>16.25</c:v>
                </c:pt>
                <c:pt idx="15">
                  <c:v>16.25</c:v>
                </c:pt>
                <c:pt idx="16">
                  <c:v>17.5</c:v>
                </c:pt>
                <c:pt idx="17">
                  <c:v>12.5</c:v>
                </c:pt>
                <c:pt idx="18">
                  <c:v>8.75</c:v>
                </c:pt>
                <c:pt idx="19">
                  <c:v>5</c:v>
                </c:pt>
                <c:pt idx="20">
                  <c:v>0</c:v>
                </c:pt>
              </c:numCache>
            </c:numRef>
          </c:val>
          <c:smooth val="0"/>
          <c:extLst xmlns:c16r2="http://schemas.microsoft.com/office/drawing/2015/06/chart">
            <c:ext xmlns:c16="http://schemas.microsoft.com/office/drawing/2014/chart" uri="{C3380CC4-5D6E-409C-BE32-E72D297353CC}">
              <c16:uniqueId val="{00000000-CD46-49DF-8F63-8EFA70B8C05A}"/>
            </c:ext>
          </c:extLst>
        </c:ser>
        <c:ser>
          <c:idx val="1"/>
          <c:order val="1"/>
          <c:tx>
            <c:strRef>
              <c:f>Sheet1!$G$9</c:f>
              <c:strCache>
                <c:ptCount val="1"/>
                <c:pt idx="0">
                  <c:v>Upper Control Limit</c:v>
                </c:pt>
              </c:strCache>
            </c:strRef>
          </c:tx>
          <c:spPr>
            <a:ln>
              <a:prstDash val="sysDash"/>
            </a:ln>
          </c:spPr>
          <c:marker>
            <c:symbol val="none"/>
          </c:marker>
          <c:cat>
            <c:numRef>
              <c:f>Sheet1!$E$10:$E$30</c:f>
              <c:numCache>
                <c:formatCode>m/d/yyyy</c:formatCode>
                <c:ptCount val="21"/>
                <c:pt idx="0">
                  <c:v>40400</c:v>
                </c:pt>
                <c:pt idx="1">
                  <c:v>40407</c:v>
                </c:pt>
                <c:pt idx="2">
                  <c:v>40414</c:v>
                </c:pt>
                <c:pt idx="3">
                  <c:v>40421</c:v>
                </c:pt>
                <c:pt idx="4">
                  <c:v>40428</c:v>
                </c:pt>
                <c:pt idx="5">
                  <c:v>40435</c:v>
                </c:pt>
                <c:pt idx="6">
                  <c:v>40442</c:v>
                </c:pt>
                <c:pt idx="7">
                  <c:v>40449</c:v>
                </c:pt>
                <c:pt idx="8">
                  <c:v>40456</c:v>
                </c:pt>
                <c:pt idx="9">
                  <c:v>40463</c:v>
                </c:pt>
                <c:pt idx="10">
                  <c:v>40470</c:v>
                </c:pt>
                <c:pt idx="11">
                  <c:v>40477</c:v>
                </c:pt>
                <c:pt idx="12">
                  <c:v>40484</c:v>
                </c:pt>
                <c:pt idx="13">
                  <c:v>40491</c:v>
                </c:pt>
                <c:pt idx="14">
                  <c:v>40498</c:v>
                </c:pt>
                <c:pt idx="15">
                  <c:v>40505</c:v>
                </c:pt>
                <c:pt idx="16">
                  <c:v>40512</c:v>
                </c:pt>
                <c:pt idx="17">
                  <c:v>40519</c:v>
                </c:pt>
                <c:pt idx="18">
                  <c:v>40526</c:v>
                </c:pt>
                <c:pt idx="19">
                  <c:v>40533</c:v>
                </c:pt>
                <c:pt idx="20">
                  <c:v>40540</c:v>
                </c:pt>
              </c:numCache>
            </c:numRef>
          </c:cat>
          <c:val>
            <c:numRef>
              <c:f>Sheet1!$G$10:$G$30</c:f>
              <c:numCache>
                <c:formatCode>General</c:formatCode>
                <c:ptCount val="21"/>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numCache>
            </c:numRef>
          </c:val>
          <c:smooth val="0"/>
          <c:extLst xmlns:c16r2="http://schemas.microsoft.com/office/drawing/2015/06/chart">
            <c:ext xmlns:c16="http://schemas.microsoft.com/office/drawing/2014/chart" uri="{C3380CC4-5D6E-409C-BE32-E72D297353CC}">
              <c16:uniqueId val="{00000001-CD46-49DF-8F63-8EFA70B8C05A}"/>
            </c:ext>
          </c:extLst>
        </c:ser>
        <c:ser>
          <c:idx val="2"/>
          <c:order val="2"/>
          <c:tx>
            <c:strRef>
              <c:f>Sheet1!$H$9</c:f>
              <c:strCache>
                <c:ptCount val="1"/>
                <c:pt idx="0">
                  <c:v>Lower Control Limit</c:v>
                </c:pt>
              </c:strCache>
            </c:strRef>
          </c:tx>
          <c:spPr>
            <a:ln>
              <a:prstDash val="sysDash"/>
            </a:ln>
          </c:spPr>
          <c:marker>
            <c:symbol val="none"/>
          </c:marker>
          <c:cat>
            <c:numRef>
              <c:f>Sheet1!$E$10:$E$30</c:f>
              <c:numCache>
                <c:formatCode>m/d/yyyy</c:formatCode>
                <c:ptCount val="21"/>
                <c:pt idx="0">
                  <c:v>40400</c:v>
                </c:pt>
                <c:pt idx="1">
                  <c:v>40407</c:v>
                </c:pt>
                <c:pt idx="2">
                  <c:v>40414</c:v>
                </c:pt>
                <c:pt idx="3">
                  <c:v>40421</c:v>
                </c:pt>
                <c:pt idx="4">
                  <c:v>40428</c:v>
                </c:pt>
                <c:pt idx="5">
                  <c:v>40435</c:v>
                </c:pt>
                <c:pt idx="6">
                  <c:v>40442</c:v>
                </c:pt>
                <c:pt idx="7">
                  <c:v>40449</c:v>
                </c:pt>
                <c:pt idx="8">
                  <c:v>40456</c:v>
                </c:pt>
                <c:pt idx="9">
                  <c:v>40463</c:v>
                </c:pt>
                <c:pt idx="10">
                  <c:v>40470</c:v>
                </c:pt>
                <c:pt idx="11">
                  <c:v>40477</c:v>
                </c:pt>
                <c:pt idx="12">
                  <c:v>40484</c:v>
                </c:pt>
                <c:pt idx="13">
                  <c:v>40491</c:v>
                </c:pt>
                <c:pt idx="14">
                  <c:v>40498</c:v>
                </c:pt>
                <c:pt idx="15">
                  <c:v>40505</c:v>
                </c:pt>
                <c:pt idx="16">
                  <c:v>40512</c:v>
                </c:pt>
                <c:pt idx="17">
                  <c:v>40519</c:v>
                </c:pt>
                <c:pt idx="18">
                  <c:v>40526</c:v>
                </c:pt>
                <c:pt idx="19">
                  <c:v>40533</c:v>
                </c:pt>
                <c:pt idx="20">
                  <c:v>40540</c:v>
                </c:pt>
              </c:numCache>
            </c:numRef>
          </c:cat>
          <c:val>
            <c:numRef>
              <c:f>Sheet1!$H$10:$H$30</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xmlns:c16r2="http://schemas.microsoft.com/office/drawing/2015/06/chart">
            <c:ext xmlns:c16="http://schemas.microsoft.com/office/drawing/2014/chart" uri="{C3380CC4-5D6E-409C-BE32-E72D297353CC}">
              <c16:uniqueId val="{00000002-CD46-49DF-8F63-8EFA70B8C05A}"/>
            </c:ext>
          </c:extLst>
        </c:ser>
        <c:dLbls>
          <c:showLegendKey val="0"/>
          <c:showVal val="0"/>
          <c:showCatName val="0"/>
          <c:showSerName val="0"/>
          <c:showPercent val="0"/>
          <c:showBubbleSize val="0"/>
        </c:dLbls>
        <c:marker val="1"/>
        <c:smooth val="0"/>
        <c:axId val="86680320"/>
        <c:axId val="86681856"/>
      </c:lineChart>
      <c:dateAx>
        <c:axId val="86680320"/>
        <c:scaling>
          <c:orientation val="minMax"/>
        </c:scaling>
        <c:delete val="0"/>
        <c:axPos val="b"/>
        <c:numFmt formatCode="m/d/yyyy" sourceLinked="1"/>
        <c:majorTickMark val="out"/>
        <c:minorTickMark val="none"/>
        <c:tickLblPos val="nextTo"/>
        <c:crossAx val="86681856"/>
        <c:crosses val="autoZero"/>
        <c:auto val="1"/>
        <c:lblOffset val="100"/>
        <c:baseTimeUnit val="days"/>
      </c:dateAx>
      <c:valAx>
        <c:axId val="86681856"/>
        <c:scaling>
          <c:orientation val="minMax"/>
        </c:scaling>
        <c:delete val="0"/>
        <c:axPos val="l"/>
        <c:majorGridlines/>
        <c:numFmt formatCode="0.0" sourceLinked="1"/>
        <c:majorTickMark val="out"/>
        <c:minorTickMark val="none"/>
        <c:tickLblPos val="nextTo"/>
        <c:crossAx val="8668032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6FD662EA-AB08-42FE-ACA5-E77B91CB6049}" type="datetimeFigureOut">
              <a:rPr lang="en-US" smtClean="0"/>
              <a:pPr/>
              <a:t>10/11/2017</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r>
              <a:rPr lang="en-US"/>
              <a:t>(c) 2013 Joe Hessmiller</a:t>
            </a: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F5731AA9-3E21-4832-BEAD-5BDC49FA0A6A}" type="slidenum">
              <a:rPr lang="en-US" smtClean="0"/>
              <a:pPr/>
              <a:t>‹#›</a:t>
            </a:fld>
            <a:endParaRPr lang="en-US"/>
          </a:p>
        </p:txBody>
      </p:sp>
    </p:spTree>
    <p:extLst>
      <p:ext uri="{BB962C8B-B14F-4D97-AF65-F5344CB8AC3E}">
        <p14:creationId xmlns:p14="http://schemas.microsoft.com/office/powerpoint/2010/main" val="6887533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A97B1F7-6891-4B14-8244-4EEEE45B2FD8}" type="datetimeFigureOut">
              <a:rPr lang="en-US" smtClean="0"/>
              <a:pPr/>
              <a:t>10/11/2017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r>
              <a:rPr lang="en-US"/>
              <a:t>(c) 2013 Joe Hessmiller</a:t>
            </a: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EDE5B4C-5836-45AE-B48F-938815C367FF}" type="slidenum">
              <a:rPr lang="en-US" smtClean="0"/>
              <a:pPr/>
              <a:t>‹#›</a:t>
            </a:fld>
            <a:endParaRPr lang="en-US"/>
          </a:p>
        </p:txBody>
      </p:sp>
    </p:spTree>
    <p:extLst>
      <p:ext uri="{BB962C8B-B14F-4D97-AF65-F5344CB8AC3E}">
        <p14:creationId xmlns:p14="http://schemas.microsoft.com/office/powerpoint/2010/main" val="29952496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alleam.com/WTPF/wp-content/uploads/articles/Whatmakes.pdf" TargetMode="External"/><Relationship Id="rId7" Type="http://schemas.openxmlformats.org/officeDocument/2006/relationships/hyperlink" Target="http://www.kpmg.com/NZ/en/IssuesAndInsights/ArticlesPublications/Pages/project-management-survey-2010.aspx"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tvnz.co.nz/business-news/most-businesses-experience-project-failure-3948434" TargetMode="External"/><Relationship Id="rId5" Type="http://schemas.openxmlformats.org/officeDocument/2006/relationships/hyperlink" Target="http://www-935.ibm.com/services/us/gbs/bus/pdf/gbe03100-usen-03-making-change-work.pdf" TargetMode="External"/><Relationship Id="rId4" Type="http://schemas.openxmlformats.org/officeDocument/2006/relationships/hyperlink" Target="http://www.mckinsey.com/insights/business_technology/delivering_large-scale_it_projects_on_time_on_budget_and_on_valu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1</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381654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24A16-9EB9-4C1D-9B50-5BA50C9241C9}" type="slidenum">
              <a:rPr lang="en-US" smtClean="0"/>
              <a:pPr/>
              <a:t>12</a:t>
            </a:fld>
            <a:endParaRPr lang="en-US"/>
          </a:p>
        </p:txBody>
      </p:sp>
    </p:spTree>
    <p:extLst>
      <p:ext uri="{BB962C8B-B14F-4D97-AF65-F5344CB8AC3E}">
        <p14:creationId xmlns:p14="http://schemas.microsoft.com/office/powerpoint/2010/main" val="2276255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at the beginning of this presentation, we measure a LOT, but it doesn’t seem to materially impact our results.  So, perhaps we aren’t measuring the right things, the right way.</a:t>
            </a:r>
          </a:p>
        </p:txBody>
      </p:sp>
      <p:sp>
        <p:nvSpPr>
          <p:cNvPr id="4" name="Slide Number Placeholder 3"/>
          <p:cNvSpPr>
            <a:spLocks noGrp="1"/>
          </p:cNvSpPr>
          <p:nvPr>
            <p:ph type="sldNum" sz="quarter" idx="10"/>
          </p:nvPr>
        </p:nvSpPr>
        <p:spPr/>
        <p:txBody>
          <a:bodyPr/>
          <a:lstStyle/>
          <a:p>
            <a:fld id="{101EC49F-8AF8-43B2-A753-46754D2EBB64}" type="slidenum">
              <a:rPr lang="en-US" smtClean="0"/>
              <a:pPr/>
              <a:t>13</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154348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51"/>
          <p:cNvSpPr>
            <a:spLocks noGrp="1" noChangeArrowheads="1"/>
          </p:cNvSpPr>
          <p:nvPr>
            <p:ph type="hdr" sz="quarter"/>
          </p:nvPr>
        </p:nvSpPr>
        <p:spPr>
          <a:noFill/>
        </p:spPr>
        <p:txBody>
          <a:bodyPr/>
          <a:lstStyle/>
          <a:p>
            <a:r>
              <a:rPr lang="en-US" altLang="en-US"/>
              <a:t>Project Management 2.0</a:t>
            </a:r>
          </a:p>
        </p:txBody>
      </p:sp>
      <p:sp>
        <p:nvSpPr>
          <p:cNvPr id="80899" name="Rectangle 22"/>
          <p:cNvSpPr>
            <a:spLocks noGrp="1" noChangeArrowheads="1"/>
          </p:cNvSpPr>
          <p:nvPr>
            <p:ph type="sldNum" sz="quarter" idx="5"/>
          </p:nvPr>
        </p:nvSpPr>
        <p:spPr>
          <a:noFill/>
          <a:ln>
            <a:miter lim="800000"/>
            <a:headEnd/>
            <a:tailEnd/>
          </a:ln>
        </p:spPr>
        <p:txBody>
          <a:bodyPr/>
          <a:lstStyle/>
          <a:p>
            <a:fld id="{42B1A1B3-7DE2-4BAA-8164-C80278BB5623}" type="slidenum">
              <a:rPr lang="en-US" altLang="en-US"/>
              <a:pPr/>
              <a:t>20</a:t>
            </a:fld>
            <a:endParaRPr lang="en-US" altLang="en-US"/>
          </a:p>
        </p:txBody>
      </p:sp>
      <p:sp>
        <p:nvSpPr>
          <p:cNvPr id="80900" name="Rectangle 23"/>
          <p:cNvSpPr>
            <a:spLocks noGrp="1" noChangeArrowheads="1"/>
          </p:cNvSpPr>
          <p:nvPr>
            <p:ph type="dt" sz="quarter" idx="1"/>
          </p:nvPr>
        </p:nvSpPr>
        <p:spPr>
          <a:noFill/>
          <a:ln>
            <a:miter lim="800000"/>
            <a:headEnd/>
            <a:tailEnd/>
          </a:ln>
        </p:spPr>
        <p:txBody>
          <a:bodyPr/>
          <a:lstStyle/>
          <a:p>
            <a:r>
              <a:rPr lang="en-US" altLang="en-US"/>
              <a:t>February 23, 2017 - Princeton, NJ</a:t>
            </a: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endParaRPr lang="en-US" altLang="en-US"/>
          </a:p>
        </p:txBody>
      </p:sp>
      <p:sp>
        <p:nvSpPr>
          <p:cNvPr id="2" name="Footer Placeholder 1"/>
          <p:cNvSpPr>
            <a:spLocks noGrp="1"/>
          </p:cNvSpPr>
          <p:nvPr>
            <p:ph type="ftr" sz="quarter" idx="10"/>
          </p:nvPr>
        </p:nvSpPr>
        <p:spPr/>
        <p:txBody>
          <a:bodyPr/>
          <a:lstStyle/>
          <a:p>
            <a:r>
              <a:rPr lang="en-US"/>
              <a:t>(c) John_M_Bowen@compaid.com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this data?</a:t>
            </a:r>
          </a:p>
          <a:p>
            <a:endParaRPr lang="en-US" dirty="0"/>
          </a:p>
          <a:p>
            <a:r>
              <a:rPr lang="en-US" dirty="0"/>
              <a:t>The</a:t>
            </a:r>
            <a:r>
              <a:rPr lang="en-US" baseline="0" dirty="0"/>
              <a:t> following section is going to focus on the measures you need to stay on top of no matter what industry you are in.  They are not IT measures.</a:t>
            </a:r>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22</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657682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falls into two categories…</a:t>
            </a:r>
          </a:p>
          <a:p>
            <a:endParaRPr lang="en-US" dirty="0"/>
          </a:p>
          <a:p>
            <a:r>
              <a:rPr lang="en-US" dirty="0"/>
              <a:t>In the end,</a:t>
            </a:r>
            <a:r>
              <a:rPr lang="en-US" baseline="0" dirty="0"/>
              <a:t> there are only two things that matter; am I making progress toward my objectives? And, am I managing the conditions that will determine future success (risks).</a:t>
            </a:r>
            <a:endParaRPr lang="en-US" dirty="0"/>
          </a:p>
        </p:txBody>
      </p:sp>
      <p:sp>
        <p:nvSpPr>
          <p:cNvPr id="4" name="Slide Number Placeholder 3"/>
          <p:cNvSpPr>
            <a:spLocks noGrp="1"/>
          </p:cNvSpPr>
          <p:nvPr>
            <p:ph type="sldNum" sz="quarter" idx="10"/>
          </p:nvPr>
        </p:nvSpPr>
        <p:spPr/>
        <p:txBody>
          <a:bodyPr/>
          <a:lstStyle/>
          <a:p>
            <a:fld id="{101EC49F-8AF8-43B2-A753-46754D2EBB64}" type="slidenum">
              <a:rPr lang="en-US" smtClean="0"/>
              <a:pPr/>
              <a:t>23</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183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great at collecting backward-looking data.  </a:t>
            </a:r>
          </a:p>
          <a:p>
            <a:endParaRPr lang="en-US" dirty="0"/>
          </a:p>
          <a:p>
            <a:r>
              <a:rPr lang="en-US" dirty="0"/>
              <a:t>The basic</a:t>
            </a:r>
            <a:r>
              <a:rPr lang="en-US" baseline="0" dirty="0"/>
              <a:t> data is what happened during a specified period of [past] time.  </a:t>
            </a:r>
          </a:p>
          <a:p>
            <a:endParaRPr lang="en-US" baseline="0" dirty="0"/>
          </a:p>
          <a:p>
            <a:r>
              <a:rPr lang="en-US" dirty="0"/>
              <a:t>The “holy</a:t>
            </a:r>
            <a:r>
              <a:rPr lang="en-US" baseline="0" dirty="0"/>
              <a:t> trinity’ of progress metrics; how many, how well, how much</a:t>
            </a:r>
            <a:endParaRPr lang="en-US" dirty="0"/>
          </a:p>
        </p:txBody>
      </p:sp>
      <p:sp>
        <p:nvSpPr>
          <p:cNvPr id="4" name="Slide Number Placeholder 3"/>
          <p:cNvSpPr>
            <a:spLocks noGrp="1"/>
          </p:cNvSpPr>
          <p:nvPr>
            <p:ph type="sldNum" sz="quarter" idx="10"/>
          </p:nvPr>
        </p:nvSpPr>
        <p:spPr/>
        <p:txBody>
          <a:bodyPr/>
          <a:lstStyle/>
          <a:p>
            <a:fld id="{101EC49F-8AF8-43B2-A753-46754D2EBB64}" type="slidenum">
              <a:rPr lang="en-US" smtClean="0"/>
              <a:pPr/>
              <a:t>24</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326414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at the highest levels, the data that is monitored is ‘rear view’ data.  </a:t>
            </a:r>
          </a:p>
          <a:p>
            <a:endParaRPr lang="en-US" dirty="0"/>
          </a:p>
          <a:p>
            <a:r>
              <a:rPr lang="en-US" dirty="0"/>
              <a:t>At the IT enterprise level, these are the core measures of value</a:t>
            </a:r>
            <a:r>
              <a:rPr lang="en-US" baseline="0" dirty="0"/>
              <a:t> delivered and challenges addressed.  </a:t>
            </a:r>
            <a:r>
              <a:rPr lang="en-US" dirty="0"/>
              <a:t>All important.  All rear-view</a:t>
            </a:r>
            <a:r>
              <a:rPr lang="en-US" baseline="0" dirty="0"/>
              <a:t> metrics.</a:t>
            </a:r>
            <a:endParaRPr lang="en-US" dirty="0"/>
          </a:p>
        </p:txBody>
      </p:sp>
      <p:sp>
        <p:nvSpPr>
          <p:cNvPr id="4" name="Slide Number Placeholder 3"/>
          <p:cNvSpPr>
            <a:spLocks noGrp="1"/>
          </p:cNvSpPr>
          <p:nvPr>
            <p:ph type="sldNum" sz="quarter" idx="10"/>
          </p:nvPr>
        </p:nvSpPr>
        <p:spPr/>
        <p:txBody>
          <a:bodyPr/>
          <a:lstStyle/>
          <a:p>
            <a:fld id="{101EC49F-8AF8-43B2-A753-46754D2EBB64}" type="slidenum">
              <a:rPr lang="en-US" smtClean="0"/>
              <a:pPr/>
              <a:t>25</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313025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typical rear view project management metrics.  They are useful in predicting the future.  If the number is bad then there is SOMETHING impacting results that could continue to impact future results.  [The forward looking metrics ARE</a:t>
            </a:r>
            <a:r>
              <a:rPr lang="en-US" baseline="0" dirty="0"/>
              <a:t> the somethings that do impact results.]  </a:t>
            </a:r>
          </a:p>
          <a:p>
            <a:endParaRPr lang="en-US" baseline="0" dirty="0"/>
          </a:p>
          <a:p>
            <a:r>
              <a:rPr lang="en-US" baseline="0" dirty="0"/>
              <a:t>Results are symptoms.  </a:t>
            </a:r>
            <a:endParaRPr lang="en-US" dirty="0"/>
          </a:p>
        </p:txBody>
      </p:sp>
      <p:sp>
        <p:nvSpPr>
          <p:cNvPr id="4" name="Footer Placeholder 3"/>
          <p:cNvSpPr>
            <a:spLocks noGrp="1"/>
          </p:cNvSpPr>
          <p:nvPr>
            <p:ph type="ftr" sz="quarter" idx="10"/>
          </p:nvPr>
        </p:nvSpPr>
        <p:spPr/>
        <p:txBody>
          <a:bodyPr/>
          <a:lstStyle/>
          <a:p>
            <a:r>
              <a:rPr lang="en-US"/>
              <a:t>(c) 2013 Joe Hessmiller</a:t>
            </a:r>
          </a:p>
        </p:txBody>
      </p:sp>
      <p:sp>
        <p:nvSpPr>
          <p:cNvPr id="5" name="Slide Number Placeholder 4"/>
          <p:cNvSpPr>
            <a:spLocks noGrp="1"/>
          </p:cNvSpPr>
          <p:nvPr>
            <p:ph type="sldNum" sz="quarter" idx="11"/>
          </p:nvPr>
        </p:nvSpPr>
        <p:spPr/>
        <p:txBody>
          <a:bodyPr/>
          <a:lstStyle/>
          <a:p>
            <a:fld id="{AEDE5B4C-5836-45AE-B48F-938815C367FF}" type="slidenum">
              <a:rPr lang="en-US" smtClean="0"/>
              <a:pPr/>
              <a:t>26</a:t>
            </a:fld>
            <a:endParaRPr lang="en-US"/>
          </a:p>
        </p:txBody>
      </p:sp>
    </p:spTree>
    <p:extLst>
      <p:ext uri="{BB962C8B-B14F-4D97-AF65-F5344CB8AC3E}">
        <p14:creationId xmlns:p14="http://schemas.microsoft.com/office/powerpoint/2010/main" val="2240034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these risk considerations apply to IT, here is some research-based validation.</a:t>
            </a:r>
          </a:p>
        </p:txBody>
      </p:sp>
      <p:sp>
        <p:nvSpPr>
          <p:cNvPr id="4" name="Slide Number Placeholder 3"/>
          <p:cNvSpPr>
            <a:spLocks noGrp="1"/>
          </p:cNvSpPr>
          <p:nvPr>
            <p:ph type="sldNum" sz="quarter" idx="10"/>
          </p:nvPr>
        </p:nvSpPr>
        <p:spPr/>
        <p:txBody>
          <a:bodyPr/>
          <a:lstStyle/>
          <a:p>
            <a:fld id="{101EC49F-8AF8-43B2-A753-46754D2EBB64}" type="slidenum">
              <a:rPr lang="en-US" smtClean="0"/>
              <a:pPr/>
              <a:t>27</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94643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r>
              <a:rPr lang="en-US" baseline="0" dirty="0"/>
              <a:t> Leon Kappelman conducted research.   55 PMs ranked a list of project failure causes extracted from exhaustive literature review.  54 Factors fell into two categories with six factors each.  </a:t>
            </a:r>
          </a:p>
          <a:p>
            <a:endParaRPr lang="en-US" baseline="0" dirty="0"/>
          </a:p>
        </p:txBody>
      </p:sp>
      <p:sp>
        <p:nvSpPr>
          <p:cNvPr id="4" name="Slide Number Placeholder 3"/>
          <p:cNvSpPr>
            <a:spLocks noGrp="1"/>
          </p:cNvSpPr>
          <p:nvPr>
            <p:ph type="sldNum" sz="quarter" idx="10"/>
          </p:nvPr>
        </p:nvSpPr>
        <p:spPr/>
        <p:txBody>
          <a:bodyPr/>
          <a:lstStyle/>
          <a:p>
            <a:pPr>
              <a:defRPr/>
            </a:pPr>
            <a:fld id="{D2A9DFDA-1D57-4676-B3A6-7C736F7F3936}" type="slidenum">
              <a:rPr lang="en-US" smtClean="0"/>
              <a:pPr>
                <a:defRPr/>
              </a:pPr>
              <a:t>28</a:t>
            </a:fld>
            <a:endParaRPr lang="en-US"/>
          </a:p>
        </p:txBody>
      </p:sp>
    </p:spTree>
    <p:extLst>
      <p:ext uri="{BB962C8B-B14F-4D97-AF65-F5344CB8AC3E}">
        <p14:creationId xmlns:p14="http://schemas.microsoft.com/office/powerpoint/2010/main" val="248844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80000"/>
              </a:lnSpc>
              <a:spcBef>
                <a:spcPct val="25000"/>
              </a:spcBef>
              <a:buClr>
                <a:srgbClr val="000000"/>
              </a:buClr>
              <a:buFontTx/>
              <a:buChar char="•"/>
            </a:pPr>
            <a:r>
              <a:rPr lang="en-US" dirty="0"/>
              <a:t>I’ve been in the IT industry since the mid-1970’s.  I’ve seen a lot of change over those 30+ years.  But, more importantly…I have see a lot that HASN’T changed.  We are still, as an industry, not managing our people and projects much better than we were in 1969 when the NATO report on software engineering (first time term was used) indicated that there were documented problems in Requirements, Design, Coding, Estimates, Monitoring Progress, and Communication.  We are still an industry where the variation in individual performance is 26:1 and team performance is 6:1.  And, Reliability (Bugs) is still a source of ‘credibility challenges’ with our customers.</a:t>
            </a:r>
          </a:p>
          <a:p>
            <a:pPr marL="353358" indent="-353358">
              <a:lnSpc>
                <a:spcPct val="80000"/>
              </a:lnSpc>
              <a:spcBef>
                <a:spcPct val="25000"/>
              </a:spcBef>
              <a:buClr>
                <a:srgbClr val="000000"/>
              </a:buClr>
              <a:buFontTx/>
              <a:buChar char="•"/>
            </a:pPr>
            <a:endParaRPr lang="en-US" dirty="0"/>
          </a:p>
          <a:p>
            <a:pPr marL="353358" indent="-353358">
              <a:lnSpc>
                <a:spcPct val="80000"/>
              </a:lnSpc>
              <a:spcBef>
                <a:spcPct val="25000"/>
              </a:spcBef>
              <a:buClr>
                <a:srgbClr val="000000"/>
              </a:buClr>
              <a:buFontTx/>
              <a:buChar char="•"/>
              <a:defRPr/>
            </a:pPr>
            <a:r>
              <a:rPr lang="en-US" dirty="0"/>
              <a:t>Tom </a:t>
            </a:r>
            <a:r>
              <a:rPr lang="en-US" dirty="0" err="1"/>
              <a:t>DeMarco</a:t>
            </a:r>
            <a:r>
              <a:rPr lang="en-US" dirty="0"/>
              <a:t> in the book, Controlling Software Projects, notes, “So many software projects fail in some major way that we have had to redefine success to keep everyone from becoming despondent...” </a:t>
            </a:r>
          </a:p>
          <a:p>
            <a:pPr eaLnBrk="0" hangingPunct="0">
              <a:lnSpc>
                <a:spcPct val="90000"/>
              </a:lnSpc>
            </a:pPr>
            <a:endParaRPr lang="en-US" sz="800" dirty="0">
              <a:solidFill>
                <a:srgbClr val="000066"/>
              </a:solidFill>
              <a:latin typeface="Times New Roman" pitchFamily="18" charset="0"/>
            </a:endParaRPr>
          </a:p>
          <a:p>
            <a:pPr marL="353358" indent="-353358">
              <a:lnSpc>
                <a:spcPct val="80000"/>
              </a:lnSpc>
              <a:spcBef>
                <a:spcPct val="25000"/>
              </a:spcBef>
              <a:buClr>
                <a:srgbClr val="000000"/>
              </a:buClr>
              <a:buFontTx/>
              <a:buChar char="•"/>
            </a:pPr>
            <a:endParaRPr lang="en-US" b="0"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2</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16469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 2013 Joe Hessmiller</a:t>
            </a:r>
          </a:p>
        </p:txBody>
      </p:sp>
      <p:sp>
        <p:nvSpPr>
          <p:cNvPr id="5" name="Slide Number Placeholder 4"/>
          <p:cNvSpPr>
            <a:spLocks noGrp="1"/>
          </p:cNvSpPr>
          <p:nvPr>
            <p:ph type="sldNum" sz="quarter" idx="11"/>
          </p:nvPr>
        </p:nvSpPr>
        <p:spPr/>
        <p:txBody>
          <a:bodyPr/>
          <a:lstStyle/>
          <a:p>
            <a:fld id="{AEDE5B4C-5836-45AE-B48F-938815C367FF}" type="slidenum">
              <a:rPr lang="en-US" smtClean="0"/>
              <a:pPr/>
              <a:t>29</a:t>
            </a:fld>
            <a:endParaRPr lang="en-US"/>
          </a:p>
        </p:txBody>
      </p:sp>
    </p:spTree>
    <p:extLst>
      <p:ext uri="{BB962C8B-B14F-4D97-AF65-F5344CB8AC3E}">
        <p14:creationId xmlns:p14="http://schemas.microsoft.com/office/powerpoint/2010/main" val="3045742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Project Management Institute is the standards-making body for project management practice.  </a:t>
            </a:r>
            <a:endParaRPr lang="en-US" dirty="0"/>
          </a:p>
        </p:txBody>
      </p:sp>
      <p:sp>
        <p:nvSpPr>
          <p:cNvPr id="4" name="Slide Number Placeholder 3"/>
          <p:cNvSpPr>
            <a:spLocks noGrp="1"/>
          </p:cNvSpPr>
          <p:nvPr>
            <p:ph type="sldNum" sz="quarter" idx="10"/>
          </p:nvPr>
        </p:nvSpPr>
        <p:spPr/>
        <p:txBody>
          <a:bodyPr/>
          <a:lstStyle/>
          <a:p>
            <a:pPr>
              <a:defRPr/>
            </a:pPr>
            <a:fld id="{D2A9DFDA-1D57-4676-B3A6-7C736F7F3936}" type="slidenum">
              <a:rPr lang="en-US" smtClean="0"/>
              <a:pPr>
                <a:defRPr/>
              </a:pPr>
              <a:t>30</a:t>
            </a:fld>
            <a:endParaRPr lang="en-US"/>
          </a:p>
        </p:txBody>
      </p:sp>
    </p:spTree>
    <p:extLst>
      <p:ext uri="{BB962C8B-B14F-4D97-AF65-F5344CB8AC3E}">
        <p14:creationId xmlns:p14="http://schemas.microsoft.com/office/powerpoint/2010/main" val="879813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51"/>
          <p:cNvSpPr>
            <a:spLocks noGrp="1" noChangeArrowheads="1"/>
          </p:cNvSpPr>
          <p:nvPr>
            <p:ph type="hdr" sz="quarter"/>
          </p:nvPr>
        </p:nvSpPr>
        <p:spPr>
          <a:noFill/>
        </p:spPr>
        <p:txBody>
          <a:bodyPr/>
          <a:lstStyle/>
          <a:p>
            <a:r>
              <a:rPr lang="en-US" altLang="en-US">
                <a:solidFill>
                  <a:prstClr val="black"/>
                </a:solidFill>
              </a:rPr>
              <a:t>Project Management 2.0</a:t>
            </a:r>
          </a:p>
        </p:txBody>
      </p:sp>
      <p:sp>
        <p:nvSpPr>
          <p:cNvPr id="80899" name="Rectangle 22"/>
          <p:cNvSpPr>
            <a:spLocks noGrp="1" noChangeArrowheads="1"/>
          </p:cNvSpPr>
          <p:nvPr>
            <p:ph type="sldNum" sz="quarter" idx="5"/>
          </p:nvPr>
        </p:nvSpPr>
        <p:spPr>
          <a:noFill/>
          <a:ln>
            <a:miter lim="800000"/>
            <a:headEnd/>
            <a:tailEnd/>
          </a:ln>
        </p:spPr>
        <p:txBody>
          <a:bodyPr/>
          <a:lstStyle/>
          <a:p>
            <a:fld id="{42B1A1B3-7DE2-4BAA-8164-C80278BB5623}" type="slidenum">
              <a:rPr lang="en-US" altLang="en-US">
                <a:solidFill>
                  <a:prstClr val="black"/>
                </a:solidFill>
              </a:rPr>
              <a:pPr/>
              <a:t>32</a:t>
            </a:fld>
            <a:endParaRPr lang="en-US" altLang="en-US">
              <a:solidFill>
                <a:prstClr val="black"/>
              </a:solidFill>
            </a:endParaRPr>
          </a:p>
        </p:txBody>
      </p:sp>
      <p:sp>
        <p:nvSpPr>
          <p:cNvPr id="80900" name="Rectangle 23"/>
          <p:cNvSpPr>
            <a:spLocks noGrp="1" noChangeArrowheads="1"/>
          </p:cNvSpPr>
          <p:nvPr>
            <p:ph type="dt" sz="quarter" idx="1"/>
          </p:nvPr>
        </p:nvSpPr>
        <p:spPr>
          <a:noFill/>
          <a:ln>
            <a:miter lim="800000"/>
            <a:headEnd/>
            <a:tailEnd/>
          </a:ln>
        </p:spPr>
        <p:txBody>
          <a:bodyPr/>
          <a:lstStyle/>
          <a:p>
            <a:r>
              <a:rPr lang="en-US" altLang="en-US">
                <a:solidFill>
                  <a:prstClr val="black"/>
                </a:solidFill>
              </a:rPr>
              <a:t>February 23, 2017 - Princeton, NJ</a:t>
            </a: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endParaRPr lang="en-US" altLang="en-US"/>
          </a:p>
        </p:txBody>
      </p:sp>
      <p:sp>
        <p:nvSpPr>
          <p:cNvPr id="2" name="Footer Placeholder 1"/>
          <p:cNvSpPr>
            <a:spLocks noGrp="1"/>
          </p:cNvSpPr>
          <p:nvPr>
            <p:ph type="ftr" sz="quarter" idx="10"/>
          </p:nvPr>
        </p:nvSpPr>
        <p:spPr/>
        <p:txBody>
          <a:bodyPr/>
          <a:lstStyle/>
          <a:p>
            <a:r>
              <a:rPr lang="en-US"/>
              <a:t>(c) John_M_Bowen@compaid.com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conditions and process compliance data needs to be collected, too.  Combined with performance status data, a true picture of project status and potential</a:t>
            </a:r>
            <a:r>
              <a:rPr lang="en-US" baseline="0" dirty="0"/>
              <a:t> for success (areas that need attention) can be determined.</a:t>
            </a:r>
            <a:endParaRPr lang="en-US" dirty="0"/>
          </a:p>
        </p:txBody>
      </p:sp>
      <p:sp>
        <p:nvSpPr>
          <p:cNvPr id="4" name="Footer Placeholder 3"/>
          <p:cNvSpPr>
            <a:spLocks noGrp="1"/>
          </p:cNvSpPr>
          <p:nvPr>
            <p:ph type="ftr" sz="quarter" idx="10"/>
          </p:nvPr>
        </p:nvSpPr>
        <p:spPr/>
        <p:txBody>
          <a:bodyPr/>
          <a:lstStyle/>
          <a:p>
            <a:r>
              <a:rPr lang="en-US"/>
              <a:t>(c) 2013 Joe Hessmiller</a:t>
            </a:r>
          </a:p>
        </p:txBody>
      </p:sp>
      <p:sp>
        <p:nvSpPr>
          <p:cNvPr id="5" name="Slide Number Placeholder 4"/>
          <p:cNvSpPr>
            <a:spLocks noGrp="1"/>
          </p:cNvSpPr>
          <p:nvPr>
            <p:ph type="sldNum" sz="quarter" idx="11"/>
          </p:nvPr>
        </p:nvSpPr>
        <p:spPr/>
        <p:txBody>
          <a:bodyPr/>
          <a:lstStyle/>
          <a:p>
            <a:fld id="{AEDE5B4C-5836-45AE-B48F-938815C367FF}" type="slidenum">
              <a:rPr lang="en-US" smtClean="0"/>
              <a:pPr/>
              <a:t>33</a:t>
            </a:fld>
            <a:endParaRPr lang="en-US"/>
          </a:p>
        </p:txBody>
      </p:sp>
    </p:spTree>
    <p:extLst>
      <p:ext uri="{BB962C8B-B14F-4D97-AF65-F5344CB8AC3E}">
        <p14:creationId xmlns:p14="http://schemas.microsoft.com/office/powerpoint/2010/main" val="546095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places still rely on ‘feel’.  Others have semi-formal MBWA approaches.  Some Situate</a:t>
            </a:r>
            <a:r>
              <a:rPr lang="en-US" baseline="0" dirty="0"/>
              <a:t> teams together for a combination of both.</a:t>
            </a:r>
          </a:p>
          <a:p>
            <a:endParaRPr lang="en-US" baseline="0" dirty="0"/>
          </a:p>
          <a:p>
            <a:r>
              <a:rPr lang="en-US" baseline="0" dirty="0"/>
              <a:t>Others have systemized the process with surveys like Survey Monkey.  Others. Like CAI have developed software expressly for capturing and combining the relevant project management data and providing managers with dashboards.</a:t>
            </a:r>
            <a:endParaRPr lang="en-US" dirty="0"/>
          </a:p>
        </p:txBody>
      </p:sp>
      <p:sp>
        <p:nvSpPr>
          <p:cNvPr id="4" name="Footer Placeholder 3"/>
          <p:cNvSpPr>
            <a:spLocks noGrp="1"/>
          </p:cNvSpPr>
          <p:nvPr>
            <p:ph type="ftr" sz="quarter" idx="10"/>
          </p:nvPr>
        </p:nvSpPr>
        <p:spPr/>
        <p:txBody>
          <a:bodyPr/>
          <a:lstStyle/>
          <a:p>
            <a:r>
              <a:rPr lang="en-US"/>
              <a:t>(c) 2013 Joe Hessmiller</a:t>
            </a:r>
          </a:p>
        </p:txBody>
      </p:sp>
      <p:sp>
        <p:nvSpPr>
          <p:cNvPr id="5" name="Slide Number Placeholder 4"/>
          <p:cNvSpPr>
            <a:spLocks noGrp="1"/>
          </p:cNvSpPr>
          <p:nvPr>
            <p:ph type="sldNum" sz="quarter" idx="11"/>
          </p:nvPr>
        </p:nvSpPr>
        <p:spPr/>
        <p:txBody>
          <a:bodyPr/>
          <a:lstStyle/>
          <a:p>
            <a:fld id="{AEDE5B4C-5836-45AE-B48F-938815C367FF}" type="slidenum">
              <a:rPr lang="en-US" smtClean="0"/>
              <a:pPr/>
              <a:t>34</a:t>
            </a:fld>
            <a:endParaRPr lang="en-US"/>
          </a:p>
        </p:txBody>
      </p:sp>
    </p:spTree>
    <p:extLst>
      <p:ext uri="{BB962C8B-B14F-4D97-AF65-F5344CB8AC3E}">
        <p14:creationId xmlns:p14="http://schemas.microsoft.com/office/powerpoint/2010/main" val="1560707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following section is going to focus on the measures you need to stay on top of no matter what industry you are in.  They are not IT measures.</a:t>
            </a:r>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35</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657682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data at the beginning of the presentation indicates, we don’t do very well on managing risk.  THESE are the conditions you should be keeping an eye on.  These are the conditions that determine what</a:t>
            </a:r>
            <a:r>
              <a:rPr lang="en-US" baseline="0" dirty="0"/>
              <a:t> the </a:t>
            </a:r>
            <a:r>
              <a:rPr lang="en-US" baseline="0" dirty="0" err="1"/>
              <a:t>Vol</a:t>
            </a:r>
            <a:r>
              <a:rPr lang="en-US" baseline="0" dirty="0"/>
              <a:t>/</a:t>
            </a:r>
            <a:r>
              <a:rPr lang="en-US" baseline="0" dirty="0" err="1"/>
              <a:t>Qual</a:t>
            </a:r>
            <a:r>
              <a:rPr lang="en-US" baseline="0" dirty="0"/>
              <a:t>/Cost outcomes will be.   </a:t>
            </a:r>
            <a:endParaRPr lang="en-US" dirty="0"/>
          </a:p>
        </p:txBody>
      </p:sp>
      <p:sp>
        <p:nvSpPr>
          <p:cNvPr id="4" name="Slide Number Placeholder 3"/>
          <p:cNvSpPr>
            <a:spLocks noGrp="1"/>
          </p:cNvSpPr>
          <p:nvPr>
            <p:ph type="sldNum" sz="quarter" idx="10"/>
          </p:nvPr>
        </p:nvSpPr>
        <p:spPr/>
        <p:txBody>
          <a:bodyPr/>
          <a:lstStyle/>
          <a:p>
            <a:fld id="{101EC49F-8AF8-43B2-A753-46754D2EBB64}" type="slidenum">
              <a:rPr lang="en-US" smtClean="0"/>
              <a:pPr/>
              <a:t>36</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3741800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measures that SHOULD be tracked, but almost never are.  And, when they are, they are in response to situations</a:t>
            </a:r>
            <a:r>
              <a:rPr lang="en-US" baseline="0" dirty="0"/>
              <a:t> that are already problems.  </a:t>
            </a:r>
          </a:p>
          <a:p>
            <a:r>
              <a:rPr lang="en-US" baseline="0" dirty="0"/>
              <a:t>The do address the ‘holy trinity’ of measures; requirements clarity, sponsor involvement and process management.  Together they address the ultimate metric, Rework Probability.   Rework is at least 40% of ultimate project spend.</a:t>
            </a:r>
            <a:endParaRPr lang="en-US" dirty="0"/>
          </a:p>
        </p:txBody>
      </p:sp>
      <p:sp>
        <p:nvSpPr>
          <p:cNvPr id="4" name="Slide Number Placeholder 3"/>
          <p:cNvSpPr>
            <a:spLocks noGrp="1"/>
          </p:cNvSpPr>
          <p:nvPr>
            <p:ph type="sldNum" sz="quarter" idx="10"/>
          </p:nvPr>
        </p:nvSpPr>
        <p:spPr/>
        <p:txBody>
          <a:bodyPr/>
          <a:lstStyle/>
          <a:p>
            <a:fld id="{101EC49F-8AF8-43B2-A753-46754D2EBB64}" type="slidenum">
              <a:rPr lang="en-US" smtClean="0"/>
              <a:pPr/>
              <a:t>37</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1387457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SMART level within a set of control limits.  Personally,</a:t>
            </a:r>
            <a:r>
              <a:rPr lang="en-US" baseline="0" dirty="0"/>
              <a:t> I believe the control limits should be between 100 and 99.99.  It’s almost a binary condition; either people get it, or they don’t.  When they don’t they do their best to ‘fill in’ the missing pieces, often wasting ALL of the effort.  But, that may be unreasonable standard.  This 80-100 range is a good start.  </a:t>
            </a:r>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38</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3299066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Senior Management (Sponsor</a:t>
            </a:r>
            <a:r>
              <a:rPr lang="en-US" baseline="0" dirty="0"/>
              <a:t> Management) Participation Level.  Looks like participation feel below the control limits a few times at the beginning of the project but has been pretty good lately.</a:t>
            </a:r>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39</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99392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80000"/>
              </a:lnSpc>
              <a:spcBef>
                <a:spcPct val="25000"/>
              </a:spcBef>
              <a:buClr>
                <a:srgbClr val="000000"/>
              </a:buClr>
            </a:pPr>
            <a:endParaRPr lang="en-US" b="0"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3</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164690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Adherence is key to success.  It certainly</a:t>
            </a:r>
            <a:r>
              <a:rPr lang="en-US" baseline="0" dirty="0"/>
              <a:t> is key to having a base for all of the other measures.  If the process is not being followed, it can impact the SMART and SMPL lines.  It may be the REASON people aren’t sure what they should be doing and why management isn’t participating.</a:t>
            </a:r>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40</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197215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take the requirements, sponsor and process measures together, you are able to predict the likelihood of rework.</a:t>
            </a:r>
            <a:r>
              <a:rPr lang="en-US" baseline="0" dirty="0"/>
              <a:t>  </a:t>
            </a:r>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41</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1396672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cover every important metric here today.  But, I will leave you with the ideal model to think about to determine the metrics you need.  </a:t>
            </a:r>
          </a:p>
        </p:txBody>
      </p:sp>
      <p:sp>
        <p:nvSpPr>
          <p:cNvPr id="4" name="Slide Number Placeholder 3"/>
          <p:cNvSpPr>
            <a:spLocks noGrp="1"/>
          </p:cNvSpPr>
          <p:nvPr>
            <p:ph type="sldNum" sz="quarter" idx="10"/>
          </p:nvPr>
        </p:nvSpPr>
        <p:spPr/>
        <p:txBody>
          <a:bodyPr/>
          <a:lstStyle/>
          <a:p>
            <a:fld id="{101EC49F-8AF8-43B2-A753-46754D2EBB64}" type="slidenum">
              <a:rPr lang="en-US" smtClean="0"/>
              <a:pPr/>
              <a:t>42</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042734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every possible measure of performance…and indicator of risk…has been identified for engines.  A project IS an</a:t>
            </a:r>
            <a:r>
              <a:rPr lang="en-US" baseline="0" dirty="0"/>
              <a:t> engine, too.</a:t>
            </a:r>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44</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450241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is measured.</a:t>
            </a:r>
          </a:p>
        </p:txBody>
      </p:sp>
      <p:sp>
        <p:nvSpPr>
          <p:cNvPr id="4" name="Slide Number Placeholder 3"/>
          <p:cNvSpPr>
            <a:spLocks noGrp="1"/>
          </p:cNvSpPr>
          <p:nvPr>
            <p:ph type="sldNum" sz="quarter" idx="10"/>
          </p:nvPr>
        </p:nvSpPr>
        <p:spPr/>
        <p:txBody>
          <a:bodyPr/>
          <a:lstStyle/>
          <a:p>
            <a:fld id="{AEDE5B4C-5836-45AE-B48F-938815C367FF}" type="slidenum">
              <a:rPr lang="en-US" smtClean="0"/>
              <a:pPr/>
              <a:t>45</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616824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Analogous to IT measures.</a:t>
            </a:r>
          </a:p>
        </p:txBody>
      </p:sp>
      <p:sp>
        <p:nvSpPr>
          <p:cNvPr id="4" name="Slide Number Placeholder 3"/>
          <p:cNvSpPr>
            <a:spLocks noGrp="1"/>
          </p:cNvSpPr>
          <p:nvPr>
            <p:ph type="sldNum" sz="quarter" idx="10"/>
          </p:nvPr>
        </p:nvSpPr>
        <p:spPr/>
        <p:txBody>
          <a:bodyPr/>
          <a:lstStyle/>
          <a:p>
            <a:fld id="{AEDE5B4C-5836-45AE-B48F-938815C367FF}" type="slidenum">
              <a:rPr lang="en-US" smtClean="0"/>
              <a:pPr/>
              <a:t>46</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33763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automotive dashboard can tell us a LOT about what we should be monitoring</a:t>
            </a:r>
            <a:r>
              <a:rPr lang="en-US" baseline="0" dirty="0"/>
              <a:t> on our IT projects.</a:t>
            </a:r>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47</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4162612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it can be much more complex.  Just like our organizations.</a:t>
            </a:r>
          </a:p>
          <a:p>
            <a:endParaRPr lang="en-US" dirty="0"/>
          </a:p>
          <a:p>
            <a:r>
              <a:rPr lang="en-US" dirty="0"/>
              <a:t>Thanks and Good Luck.</a:t>
            </a:r>
          </a:p>
        </p:txBody>
      </p:sp>
      <p:sp>
        <p:nvSpPr>
          <p:cNvPr id="4" name="Slide Number Placeholder 3"/>
          <p:cNvSpPr>
            <a:spLocks noGrp="1"/>
          </p:cNvSpPr>
          <p:nvPr>
            <p:ph type="sldNum" sz="quarter" idx="10"/>
          </p:nvPr>
        </p:nvSpPr>
        <p:spPr/>
        <p:txBody>
          <a:bodyPr/>
          <a:lstStyle/>
          <a:p>
            <a:fld id="{AEDE5B4C-5836-45AE-B48F-938815C367FF}" type="slidenum">
              <a:rPr lang="en-US" smtClean="0"/>
              <a:pPr/>
              <a:t>48</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282551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D8F818F1-25AE-4682-82FA-5C0B4097750B}" type="slidenum">
              <a:rPr lang="en-US">
                <a:solidFill>
                  <a:srgbClr val="000000"/>
                </a:solidFill>
                <a:latin typeface="Arial" charset="0"/>
                <a:cs typeface="Arial" charset="0"/>
              </a:rPr>
              <a:pPr defTabSz="942289" fontAlgn="base">
                <a:spcBef>
                  <a:spcPct val="0"/>
                </a:spcBef>
                <a:spcAft>
                  <a:spcPct val="0"/>
                </a:spcAft>
                <a:defRPr/>
              </a:pPr>
              <a:t>50</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28623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objective for this presentation is to enable you to be able to have a discussion with your people; your management and your staff, about innovating the management process.  So, we’re going to talk about what is measured today…and what should be measured tomorrow.  Obviously, from the performance data we have as an industry…we are not measuring the right things, and if we are, we’re not doing it very effectively.  </a:t>
            </a:r>
          </a:p>
          <a:p>
            <a:endParaRPr lang="en-US" baseline="0" dirty="0"/>
          </a:p>
          <a:p>
            <a:r>
              <a:rPr lang="en-US" dirty="0"/>
              <a:t>This presentation is based</a:t>
            </a:r>
            <a:r>
              <a:rPr lang="en-US" baseline="0" dirty="0"/>
              <a:t> on the premise that, “what gets measured, gets done.”  The real question is, then, what should we measure, and how should we measure it?  These are five topics that you probably already know a lot about, but are worth reinforcing.   </a:t>
            </a:r>
            <a:endParaRPr lang="en-US" dirty="0"/>
          </a:p>
        </p:txBody>
      </p:sp>
      <p:sp>
        <p:nvSpPr>
          <p:cNvPr id="4" name="Slide Number Placeholder 3"/>
          <p:cNvSpPr>
            <a:spLocks noGrp="1"/>
          </p:cNvSpPr>
          <p:nvPr>
            <p:ph type="sldNum" sz="quarter" idx="10"/>
          </p:nvPr>
        </p:nvSpPr>
        <p:spPr/>
        <p:txBody>
          <a:bodyPr/>
          <a:lstStyle/>
          <a:p>
            <a:fld id="{101EC49F-8AF8-43B2-A753-46754D2EBB64}" type="slidenum">
              <a:rPr lang="en-US" smtClean="0"/>
              <a:pPr/>
              <a:t>5</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80234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a:t>
            </a:r>
            <a:r>
              <a:rPr lang="en-US" baseline="0" dirty="0"/>
              <a:t> get a common understanding as to what ARE effective metrics.</a:t>
            </a:r>
            <a:endParaRPr lang="en-US" dirty="0"/>
          </a:p>
        </p:txBody>
      </p:sp>
      <p:sp>
        <p:nvSpPr>
          <p:cNvPr id="4" name="Slide Number Placeholder 3"/>
          <p:cNvSpPr>
            <a:spLocks noGrp="1"/>
          </p:cNvSpPr>
          <p:nvPr>
            <p:ph type="sldNum" sz="quarter" idx="10"/>
          </p:nvPr>
        </p:nvSpPr>
        <p:spPr/>
        <p:txBody>
          <a:bodyPr/>
          <a:lstStyle/>
          <a:p>
            <a:fld id="{AEDE5B4C-5836-45AE-B48F-938815C367FF}" type="slidenum">
              <a:rPr lang="en-US" smtClean="0"/>
              <a:pPr/>
              <a:t>6</a:t>
            </a:fld>
            <a:endParaRPr lang="en-US"/>
          </a:p>
        </p:txBody>
      </p:sp>
      <p:sp>
        <p:nvSpPr>
          <p:cNvPr id="5" name="Footer Placeholder 4"/>
          <p:cNvSpPr>
            <a:spLocks noGrp="1"/>
          </p:cNvSpPr>
          <p:nvPr>
            <p:ph type="ftr" sz="quarter" idx="11"/>
          </p:nvPr>
        </p:nvSpPr>
        <p:spPr/>
        <p:txBody>
          <a:bodyPr/>
          <a:lstStyle/>
          <a:p>
            <a:r>
              <a:rPr lang="en-US"/>
              <a:t>(c) 2013 Joe Hessmiller</a:t>
            </a:r>
          </a:p>
        </p:txBody>
      </p:sp>
    </p:spTree>
    <p:extLst>
      <p:ext uri="{BB962C8B-B14F-4D97-AF65-F5344CB8AC3E}">
        <p14:creationId xmlns:p14="http://schemas.microsoft.com/office/powerpoint/2010/main" val="236920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a:t>
            </a:r>
            <a:r>
              <a:rPr lang="en-US" dirty="0"/>
              <a:t> McKinsey &amp; Company in conjunction with the University of Oxford</a:t>
            </a:r>
            <a:br>
              <a:rPr lang="en-US" dirty="0"/>
            </a:br>
            <a:r>
              <a:rPr lang="en-US" b="1" dirty="0"/>
              <a:t>Type of survey : </a:t>
            </a:r>
            <a:r>
              <a:rPr lang="en-US" dirty="0"/>
              <a:t>Study on large scale IT Projects</a:t>
            </a:r>
            <a:br>
              <a:rPr lang="en-US" dirty="0"/>
            </a:br>
            <a:r>
              <a:rPr lang="en-US" b="1" dirty="0"/>
              <a:t>Date :</a:t>
            </a:r>
            <a:r>
              <a:rPr lang="en-US" dirty="0"/>
              <a:t> 2012</a:t>
            </a:r>
          </a:p>
          <a:p>
            <a:r>
              <a:rPr lang="en-US" dirty="0">
                <a:effectLst/>
              </a:rPr>
              <a:t>A study of 5,400 large scale IT projects (projects with initial budgets greater than $15M) finds that the well known </a:t>
            </a:r>
            <a:r>
              <a:rPr lang="en-US" dirty="0">
                <a:effectLst/>
                <a:hlinkClick r:id="rId3"/>
              </a:rPr>
              <a:t>problems with IT Project Management</a:t>
            </a:r>
            <a:r>
              <a:rPr lang="en-US" dirty="0">
                <a:effectLst/>
              </a:rPr>
              <a:t> are persisting. Among the key findings quoted from the report:</a:t>
            </a:r>
          </a:p>
          <a:p>
            <a:pPr lvl="1"/>
            <a:r>
              <a:rPr lang="en-US" b="1" dirty="0"/>
              <a:t>17 percent of large IT projects go so badly that they can threaten the very existence of the company</a:t>
            </a:r>
          </a:p>
          <a:p>
            <a:pPr lvl="1"/>
            <a:r>
              <a:rPr lang="en-US" b="1" dirty="0"/>
              <a:t>On average, large IT projects run 45 percent over budget and 7 percent over time, while delivering 56 percent less value than predicted</a:t>
            </a:r>
          </a:p>
          <a:p>
            <a:r>
              <a:rPr lang="en-US" dirty="0">
                <a:effectLst/>
              </a:rPr>
              <a:t>Source material - </a:t>
            </a:r>
            <a:r>
              <a:rPr lang="en-US" dirty="0">
                <a:effectLst/>
                <a:hlinkClick r:id="rId4"/>
              </a:rPr>
              <a:t>Delivering large-scale IT projects on time, on budget, and on value</a:t>
            </a:r>
            <a:endParaRPr lang="en-US" dirty="0">
              <a:effectLst/>
            </a:endParaRPr>
          </a:p>
          <a:p>
            <a:endParaRPr lang="en-US" b="1" dirty="0"/>
          </a:p>
          <a:p>
            <a:r>
              <a:rPr lang="en-US" b="1" dirty="0"/>
              <a:t>Source :</a:t>
            </a:r>
            <a:r>
              <a:rPr lang="en-US" dirty="0"/>
              <a:t> IBM</a:t>
            </a:r>
            <a:br>
              <a:rPr lang="en-US" dirty="0"/>
            </a:br>
            <a:r>
              <a:rPr lang="en-US" b="1" dirty="0"/>
              <a:t>Type of survey : </a:t>
            </a:r>
            <a:r>
              <a:rPr lang="en-US" dirty="0"/>
              <a:t>Survey of 1,500 change management executives</a:t>
            </a:r>
            <a:br>
              <a:rPr lang="en-US" dirty="0"/>
            </a:br>
            <a:r>
              <a:rPr lang="en-US" b="1" dirty="0"/>
              <a:t>Date :</a:t>
            </a:r>
            <a:r>
              <a:rPr lang="en-US" dirty="0"/>
              <a:t> Oct 2008</a:t>
            </a:r>
          </a:p>
          <a:p>
            <a:r>
              <a:rPr lang="en-US" dirty="0">
                <a:effectLst/>
              </a:rPr>
              <a:t>IBM survey in the success / failure rates of “change” projects finds;</a:t>
            </a:r>
          </a:p>
          <a:p>
            <a:r>
              <a:rPr lang="en-US" b="1" dirty="0">
                <a:effectLst/>
              </a:rPr>
              <a:t>Only 40% of projects met schedule, budget and quality goals</a:t>
            </a:r>
          </a:p>
          <a:p>
            <a:r>
              <a:rPr lang="en-US" b="1" dirty="0">
                <a:effectLst/>
              </a:rPr>
              <a:t>Best organizations are 10 times more successful than worst organizations</a:t>
            </a:r>
          </a:p>
          <a:p>
            <a:r>
              <a:rPr lang="en-US" dirty="0">
                <a:effectLst/>
              </a:rPr>
              <a:t>Biggest barriers to success listed as people factors: Changing mindsets and attitudes – 58%. Corporate culture – 49%.  Lack of senior management support – 32%.</a:t>
            </a:r>
          </a:p>
          <a:p>
            <a:r>
              <a:rPr lang="en-US" dirty="0">
                <a:effectLst/>
              </a:rPr>
              <a:t>Underestimation of complexity listed as a factor in 35% of projects</a:t>
            </a:r>
          </a:p>
          <a:p>
            <a:r>
              <a:rPr lang="en-US" dirty="0">
                <a:effectLst/>
              </a:rPr>
              <a:t>For source data read – </a:t>
            </a:r>
            <a:r>
              <a:rPr lang="en-US" dirty="0">
                <a:effectLst/>
                <a:hlinkClick r:id="rId5"/>
              </a:rPr>
              <a:t>Making change work</a:t>
            </a:r>
            <a:endParaRPr lang="en-US" dirty="0">
              <a:effectLst/>
            </a:endParaRPr>
          </a:p>
          <a:p>
            <a:endParaRPr lang="en-US" b="1" dirty="0"/>
          </a:p>
          <a:p>
            <a:r>
              <a:rPr lang="en-US" b="1" dirty="0"/>
              <a:t>Source :</a:t>
            </a:r>
            <a:r>
              <a:rPr lang="en-US" dirty="0"/>
              <a:t> KPMG (New Zealand)</a:t>
            </a:r>
            <a:br>
              <a:rPr lang="en-US" dirty="0"/>
            </a:br>
            <a:r>
              <a:rPr lang="en-US" b="1" dirty="0"/>
              <a:t>Type of survey : </a:t>
            </a:r>
            <a:r>
              <a:rPr lang="en-US" dirty="0"/>
              <a:t>Survey of 100 businesses across a broad cross section of industries</a:t>
            </a:r>
            <a:br>
              <a:rPr lang="en-US" dirty="0"/>
            </a:br>
            <a:r>
              <a:rPr lang="en-US" b="1" dirty="0"/>
              <a:t>Date :</a:t>
            </a:r>
            <a:r>
              <a:rPr lang="en-US" dirty="0"/>
              <a:t> Dec 2010</a:t>
            </a:r>
          </a:p>
          <a:p>
            <a:r>
              <a:rPr lang="en-US" dirty="0">
                <a:effectLst/>
              </a:rPr>
              <a:t>KPMG survey of Project Management practices in New Zealand finds some truly startling results;</a:t>
            </a:r>
          </a:p>
          <a:p>
            <a:r>
              <a:rPr lang="en-US" dirty="0">
                <a:effectLst/>
              </a:rPr>
              <a:t>Survey shows an incredible 70% of organizations have suffered at least one project failure in the prior 12 months!</a:t>
            </a:r>
          </a:p>
          <a:p>
            <a:r>
              <a:rPr lang="en-US" dirty="0">
                <a:effectLst/>
              </a:rPr>
              <a:t>50% of respondents also indicated that their project failed to consistently achieve what they set out to achieve!</a:t>
            </a:r>
          </a:p>
          <a:p>
            <a:r>
              <a:rPr lang="en-US" dirty="0">
                <a:effectLst/>
              </a:rPr>
              <a:t>Reference article - </a:t>
            </a:r>
            <a:r>
              <a:rPr lang="en-US" dirty="0">
                <a:effectLst/>
                <a:hlinkClick r:id="rId6"/>
              </a:rPr>
              <a:t>Most Business Experience Project Failure</a:t>
            </a:r>
            <a:endParaRPr lang="en-US" dirty="0">
              <a:effectLst/>
            </a:endParaRPr>
          </a:p>
          <a:p>
            <a:r>
              <a:rPr lang="en-US" dirty="0">
                <a:effectLst/>
              </a:rPr>
              <a:t>Source material – </a:t>
            </a:r>
            <a:r>
              <a:rPr lang="en-US" dirty="0">
                <a:effectLst/>
                <a:hlinkClick r:id="rId7"/>
              </a:rPr>
              <a:t>KPMG Project Management Survey 2010</a:t>
            </a:r>
            <a:endParaRPr lang="en-US" dirty="0">
              <a:effectLst/>
            </a:endParaRPr>
          </a:p>
          <a:p>
            <a:endParaRPr lang="en-US" b="1" dirty="0"/>
          </a:p>
        </p:txBody>
      </p:sp>
      <p:sp>
        <p:nvSpPr>
          <p:cNvPr id="4" name="Slide Number Placeholder 3"/>
          <p:cNvSpPr>
            <a:spLocks noGrp="1"/>
          </p:cNvSpPr>
          <p:nvPr>
            <p:ph type="sldNum" sz="quarter" idx="10"/>
          </p:nvPr>
        </p:nvSpPr>
        <p:spPr/>
        <p:txBody>
          <a:bodyPr/>
          <a:lstStyle/>
          <a:p>
            <a:pPr>
              <a:defRPr/>
            </a:pPr>
            <a:fld id="{D2A9DFDA-1D57-4676-B3A6-7C736F7F3936}" type="slidenum">
              <a:rPr lang="en-US" smtClean="0"/>
              <a:pPr>
                <a:defRPr/>
              </a:pPr>
              <a:t>7</a:t>
            </a:fld>
            <a:endParaRPr lang="en-US"/>
          </a:p>
        </p:txBody>
      </p:sp>
    </p:spTree>
    <p:extLst>
      <p:ext uri="{BB962C8B-B14F-4D97-AF65-F5344CB8AC3E}">
        <p14:creationId xmlns:p14="http://schemas.microsoft.com/office/powerpoint/2010/main" val="166042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dirty="0"/>
              <a:t>Even if</a:t>
            </a:r>
            <a:r>
              <a:rPr lang="en-US" baseline="0" dirty="0"/>
              <a:t> we say that the 39% successful project doers don’t need us, and the 18% failures were doomed from the start…that still leaves 43% who are “challenged”.   If just that is the market…it’s a huge market.</a:t>
            </a:r>
          </a:p>
          <a:p>
            <a:pPr defTabSz="914286">
              <a:defRPr/>
            </a:pPr>
            <a:endParaRPr lang="en-US" baseline="0" dirty="0"/>
          </a:p>
          <a:p>
            <a:pPr defTabSz="914286">
              <a:defRPr/>
            </a:pPr>
            <a:endParaRPr lang="en-US" dirty="0"/>
          </a:p>
          <a:p>
            <a:pPr defTabSz="914286">
              <a:defRPr/>
            </a:pPr>
            <a:r>
              <a:rPr lang="en-US" dirty="0"/>
              <a:t>http://versionone.com/assets/img/files/ChaosManifesto2013.pdf</a:t>
            </a:r>
          </a:p>
          <a:p>
            <a:endParaRPr lang="en-US" dirty="0"/>
          </a:p>
        </p:txBody>
      </p:sp>
      <p:sp>
        <p:nvSpPr>
          <p:cNvPr id="4" name="Slide Number Placeholder 3"/>
          <p:cNvSpPr>
            <a:spLocks noGrp="1"/>
          </p:cNvSpPr>
          <p:nvPr>
            <p:ph type="sldNum" sz="quarter" idx="10"/>
          </p:nvPr>
        </p:nvSpPr>
        <p:spPr/>
        <p:txBody>
          <a:bodyPr/>
          <a:lstStyle/>
          <a:p>
            <a:pPr>
              <a:defRPr/>
            </a:pPr>
            <a:fld id="{D2A9DFDA-1D57-4676-B3A6-7C736F7F3936}" type="slidenum">
              <a:rPr lang="en-US" smtClean="0"/>
              <a:pPr>
                <a:defRPr/>
              </a:pPr>
              <a:t>8</a:t>
            </a:fld>
            <a:endParaRPr lang="en-US"/>
          </a:p>
        </p:txBody>
      </p:sp>
    </p:spTree>
    <p:extLst>
      <p:ext uri="{BB962C8B-B14F-4D97-AF65-F5344CB8AC3E}">
        <p14:creationId xmlns:p14="http://schemas.microsoft.com/office/powerpoint/2010/main" val="166042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51"/>
          <p:cNvSpPr>
            <a:spLocks noGrp="1" noChangeArrowheads="1"/>
          </p:cNvSpPr>
          <p:nvPr>
            <p:ph type="hdr" sz="quarter"/>
          </p:nvPr>
        </p:nvSpPr>
        <p:spPr>
          <a:noFill/>
        </p:spPr>
        <p:txBody>
          <a:bodyPr/>
          <a:lstStyle/>
          <a:p>
            <a:pPr defTabSz="923635">
              <a:defRPr/>
            </a:pPr>
            <a:r>
              <a:rPr lang="en-US" altLang="en-US" sz="1800" kern="0">
                <a:solidFill>
                  <a:sysClr val="windowText" lastClr="000000"/>
                </a:solidFill>
              </a:rPr>
              <a:t>Project Management 2.0</a:t>
            </a:r>
          </a:p>
        </p:txBody>
      </p:sp>
      <p:sp>
        <p:nvSpPr>
          <p:cNvPr id="80899" name="Rectangle 22"/>
          <p:cNvSpPr>
            <a:spLocks noGrp="1" noChangeArrowheads="1"/>
          </p:cNvSpPr>
          <p:nvPr>
            <p:ph type="sldNum" sz="quarter" idx="5"/>
          </p:nvPr>
        </p:nvSpPr>
        <p:spPr>
          <a:noFill/>
          <a:ln>
            <a:miter lim="800000"/>
            <a:headEnd/>
            <a:tailEnd/>
          </a:ln>
        </p:spPr>
        <p:txBody>
          <a:bodyPr/>
          <a:lstStyle/>
          <a:p>
            <a:pPr defTabSz="923635">
              <a:defRPr/>
            </a:pPr>
            <a:fld id="{42B1A1B3-7DE2-4BAA-8164-C80278BB5623}" type="slidenum">
              <a:rPr lang="en-US" altLang="en-US" sz="1800" kern="0">
                <a:solidFill>
                  <a:sysClr val="windowText" lastClr="000000"/>
                </a:solidFill>
              </a:rPr>
              <a:pPr defTabSz="923635">
                <a:defRPr/>
              </a:pPr>
              <a:t>9</a:t>
            </a:fld>
            <a:endParaRPr lang="en-US" altLang="en-US" sz="1800" kern="0">
              <a:solidFill>
                <a:sysClr val="windowText" lastClr="000000"/>
              </a:solidFill>
            </a:endParaRPr>
          </a:p>
        </p:txBody>
      </p:sp>
      <p:sp>
        <p:nvSpPr>
          <p:cNvPr id="80900" name="Rectangle 23"/>
          <p:cNvSpPr>
            <a:spLocks noGrp="1" noChangeArrowheads="1"/>
          </p:cNvSpPr>
          <p:nvPr>
            <p:ph type="dt" sz="quarter" idx="1"/>
          </p:nvPr>
        </p:nvSpPr>
        <p:spPr>
          <a:noFill/>
          <a:ln>
            <a:miter lim="800000"/>
            <a:headEnd/>
            <a:tailEnd/>
          </a:ln>
        </p:spPr>
        <p:txBody>
          <a:bodyPr/>
          <a:lstStyle/>
          <a:p>
            <a:pPr defTabSz="923635">
              <a:defRPr/>
            </a:pPr>
            <a:r>
              <a:rPr lang="en-US" altLang="en-US" sz="1800" kern="0">
                <a:solidFill>
                  <a:sysClr val="windowText" lastClr="000000"/>
                </a:solidFill>
              </a:rPr>
              <a:t>February 23, 2017 - Princeton, NJ</a:t>
            </a: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endParaRPr lang="en-US" altLang="en-US"/>
          </a:p>
        </p:txBody>
      </p:sp>
      <p:sp>
        <p:nvSpPr>
          <p:cNvPr id="2" name="Footer Placeholder 1"/>
          <p:cNvSpPr>
            <a:spLocks noGrp="1"/>
          </p:cNvSpPr>
          <p:nvPr>
            <p:ph type="ftr" sz="quarter" idx="10"/>
          </p:nvPr>
        </p:nvSpPr>
        <p:spPr/>
        <p:txBody>
          <a:bodyPr/>
          <a:lstStyle/>
          <a:p>
            <a:r>
              <a:rPr lang="en-US"/>
              <a:t>(c) John_M_Bowen@compaid.com</a:t>
            </a:r>
          </a:p>
        </p:txBody>
      </p:sp>
    </p:spTree>
    <p:extLst>
      <p:ext uri="{BB962C8B-B14F-4D97-AF65-F5344CB8AC3E}">
        <p14:creationId xmlns:p14="http://schemas.microsoft.com/office/powerpoint/2010/main" val="76624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not dwell on the negative (failure).</a:t>
            </a:r>
            <a:r>
              <a:rPr lang="en-US" b="1" baseline="0" dirty="0"/>
              <a:t>  Let’s focus on the positive…becoming more competitive.  </a:t>
            </a:r>
          </a:p>
          <a:p>
            <a:endParaRPr lang="en-US" b="1" baseline="0" dirty="0"/>
          </a:p>
          <a:p>
            <a:r>
              <a:rPr lang="en-US" b="1" dirty="0"/>
              <a:t>Dramatic Opportunity: </a:t>
            </a:r>
          </a:p>
          <a:p>
            <a:endParaRPr lang="en-US" b="1" dirty="0"/>
          </a:p>
          <a:p>
            <a:r>
              <a:rPr lang="en-US" b="1" dirty="0"/>
              <a:t>Those organizations that HAVE developed mature project management</a:t>
            </a:r>
            <a:r>
              <a:rPr lang="en-US" b="1" baseline="0" dirty="0"/>
              <a:t> offices have become more significantly more consistently reliable.  Giving their organizations the ability to out-compete their rivals.</a:t>
            </a:r>
            <a:endParaRPr lang="en-US" dirty="0"/>
          </a:p>
          <a:p>
            <a:endParaRPr lang="en-US" dirty="0"/>
          </a:p>
          <a:p>
            <a:r>
              <a:rPr lang="en-US" dirty="0"/>
              <a:t>http://www.pmsolutions.com/audio/State_of_the_PMO_2012_Research_Report.pdf</a:t>
            </a:r>
          </a:p>
        </p:txBody>
      </p:sp>
      <p:sp>
        <p:nvSpPr>
          <p:cNvPr id="4" name="Slide Number Placeholder 3"/>
          <p:cNvSpPr>
            <a:spLocks noGrp="1"/>
          </p:cNvSpPr>
          <p:nvPr>
            <p:ph type="sldNum" sz="quarter" idx="10"/>
          </p:nvPr>
        </p:nvSpPr>
        <p:spPr/>
        <p:txBody>
          <a:bodyPr/>
          <a:lstStyle/>
          <a:p>
            <a:pPr>
              <a:defRPr/>
            </a:pPr>
            <a:fld id="{D2A9DFDA-1D57-4676-B3A6-7C736F7F3936}" type="slidenum">
              <a:rPr lang="en-US" smtClean="0"/>
              <a:pPr>
                <a:defRPr/>
              </a:pPr>
              <a:t>10</a:t>
            </a:fld>
            <a:endParaRPr lang="en-US"/>
          </a:p>
        </p:txBody>
      </p:sp>
    </p:spTree>
    <p:extLst>
      <p:ext uri="{BB962C8B-B14F-4D97-AF65-F5344CB8AC3E}">
        <p14:creationId xmlns:p14="http://schemas.microsoft.com/office/powerpoint/2010/main" val="1660425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back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22" name="Rectangle 2"/>
          <p:cNvSpPr>
            <a:spLocks noGrp="1" noChangeArrowheads="1"/>
          </p:cNvSpPr>
          <p:nvPr>
            <p:ph type="ctrTitle"/>
          </p:nvPr>
        </p:nvSpPr>
        <p:spPr>
          <a:xfrm>
            <a:off x="533400" y="2667000"/>
            <a:ext cx="8153400" cy="1524000"/>
          </a:xfrm>
        </p:spPr>
        <p:txBody>
          <a:bodyPr anchor="b"/>
          <a:lstStyle>
            <a:lvl1pPr>
              <a:defRPr sz="4800"/>
            </a:lvl1pPr>
          </a:lstStyle>
          <a:p>
            <a:pPr lvl="0"/>
            <a:r>
              <a:rPr lang="en-US" noProof="0" dirty="0"/>
              <a:t>Click to edit Master title style</a:t>
            </a:r>
          </a:p>
        </p:txBody>
      </p:sp>
      <p:sp>
        <p:nvSpPr>
          <p:cNvPr id="849923" name="Rectangle 3"/>
          <p:cNvSpPr>
            <a:spLocks noGrp="1" noChangeArrowheads="1"/>
          </p:cNvSpPr>
          <p:nvPr>
            <p:ph type="subTitle" idx="1"/>
          </p:nvPr>
        </p:nvSpPr>
        <p:spPr>
          <a:xfrm>
            <a:off x="533400" y="4191000"/>
            <a:ext cx="7239000" cy="1219200"/>
          </a:xfrm>
        </p:spPr>
        <p:txBody>
          <a:bodyPr/>
          <a:lstStyle>
            <a:lvl1pPr marL="0" indent="0">
              <a:buFontTx/>
              <a:buNone/>
              <a:defRPr>
                <a:solidFill>
                  <a:schemeClr val="bg1"/>
                </a:solidFill>
              </a:defRPr>
            </a:lvl1pPr>
          </a:lstStyle>
          <a:p>
            <a:pPr lvl="0"/>
            <a:r>
              <a:rPr lang="en-US" noProof="0" dirty="0"/>
              <a:t>Click to edit Master subtitle style</a:t>
            </a:r>
          </a:p>
        </p:txBody>
      </p:sp>
      <p:sp>
        <p:nvSpPr>
          <p:cNvPr id="9" name="Rectangle 6"/>
          <p:cNvSpPr>
            <a:spLocks noGrp="1" noChangeArrowheads="1"/>
          </p:cNvSpPr>
          <p:nvPr>
            <p:ph type="sldNum" sz="quarter" idx="12"/>
          </p:nvPr>
        </p:nvSpPr>
        <p:spPr>
          <a:xfrm>
            <a:off x="152400" y="6400800"/>
            <a:ext cx="2057400" cy="228600"/>
          </a:xfrm>
          <a:prstGeom prst="rect">
            <a:avLst/>
          </a:prstGeom>
        </p:spPr>
        <p:txBody>
          <a:bodyPr/>
          <a:lstStyle>
            <a:lvl1pPr>
              <a:defRPr sz="1050" smtClean="0"/>
            </a:lvl1pPr>
          </a:lstStyle>
          <a:p>
            <a:pPr>
              <a:defRPr/>
            </a:pPr>
            <a:fld id="{149A6DCC-6F46-4D9F-9029-15F32CE09E39}" type="slidenum">
              <a:rPr lang="en-US" sz="1400" smtClean="0">
                <a:solidFill>
                  <a:srgbClr val="000000"/>
                </a:solidFill>
              </a:rPr>
              <a:pPr>
                <a:defRPr/>
              </a:pPr>
              <a:t>‹#›</a:t>
            </a:fld>
            <a:r>
              <a:rPr lang="en-US" sz="1400" dirty="0">
                <a:solidFill>
                  <a:srgbClr val="000000"/>
                </a:solidFill>
              </a:rPr>
              <a:t> </a:t>
            </a:r>
            <a:r>
              <a:rPr lang="en-US" dirty="0">
                <a:solidFill>
                  <a:srgbClr val="000000"/>
                </a:solidFill>
              </a:rPr>
              <a:t>© 2015 </a:t>
            </a:r>
            <a:r>
              <a:rPr lang="en-US" b="1" i="1" dirty="0">
                <a:solidFill>
                  <a:srgbClr val="000000"/>
                </a:solidFill>
                <a:latin typeface="Times New Roman" pitchFamily="18" charset="0"/>
                <a:cs typeface="Times New Roman" pitchFamily="18" charset="0"/>
              </a:rPr>
              <a:t>Computer Aid, Inc.</a:t>
            </a:r>
          </a:p>
          <a:p>
            <a:pPr>
              <a:defRPr/>
            </a:pPr>
            <a:endParaRPr lang="en-US" sz="1000" dirty="0">
              <a:solidFill>
                <a:srgbClr val="000000"/>
              </a:solidFill>
            </a:endParaRPr>
          </a:p>
        </p:txBody>
      </p:sp>
    </p:spTree>
    <p:extLst>
      <p:ext uri="{BB962C8B-B14F-4D97-AF65-F5344CB8AC3E}">
        <p14:creationId xmlns:p14="http://schemas.microsoft.com/office/powerpoint/2010/main" val="364407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11" name="Rectangle 6"/>
          <p:cNvSpPr>
            <a:spLocks noGrp="1" noChangeArrowheads="1"/>
          </p:cNvSpPr>
          <p:nvPr>
            <p:ph type="sldNum" sz="quarter" idx="12"/>
          </p:nvPr>
        </p:nvSpPr>
        <p:spPr>
          <a:xfrm>
            <a:off x="152400" y="6400800"/>
            <a:ext cx="2057400" cy="228600"/>
          </a:xfrm>
          <a:prstGeom prst="rect">
            <a:avLst/>
          </a:prstGeom>
        </p:spPr>
        <p:txBody>
          <a:bodyPr/>
          <a:lstStyle>
            <a:lvl1pPr>
              <a:defRPr sz="1050" smtClean="0"/>
            </a:lvl1pPr>
          </a:lstStyle>
          <a:p>
            <a:pPr>
              <a:defRPr/>
            </a:pPr>
            <a:fld id="{149A6DCC-6F46-4D9F-9029-15F32CE09E39}" type="slidenum">
              <a:rPr lang="en-US" sz="1400" smtClean="0">
                <a:solidFill>
                  <a:srgbClr val="000000"/>
                </a:solidFill>
              </a:rPr>
              <a:pPr>
                <a:defRPr/>
              </a:pPr>
              <a:t>‹#›</a:t>
            </a:fld>
            <a:r>
              <a:rPr lang="en-US" sz="1400" dirty="0">
                <a:solidFill>
                  <a:srgbClr val="000000"/>
                </a:solidFill>
              </a:rPr>
              <a:t> </a:t>
            </a:r>
            <a:r>
              <a:rPr lang="en-US" dirty="0">
                <a:solidFill>
                  <a:srgbClr val="000000"/>
                </a:solidFill>
              </a:rPr>
              <a:t>© 2015 </a:t>
            </a:r>
            <a:r>
              <a:rPr lang="en-US" b="1" i="1" dirty="0">
                <a:solidFill>
                  <a:srgbClr val="000000"/>
                </a:solidFill>
                <a:latin typeface="Times New Roman" pitchFamily="18" charset="0"/>
                <a:cs typeface="Times New Roman" pitchFamily="18" charset="0"/>
              </a:rPr>
              <a:t>Computer Aid, Inc.</a:t>
            </a:r>
          </a:p>
          <a:p>
            <a:pPr>
              <a:defRPr/>
            </a:pPr>
            <a:endParaRPr lang="en-US" sz="1000" dirty="0">
              <a:solidFill>
                <a:srgbClr val="000000"/>
              </a:solidFill>
            </a:endParaRPr>
          </a:p>
        </p:txBody>
      </p:sp>
    </p:spTree>
    <p:extLst>
      <p:ext uri="{BB962C8B-B14F-4D97-AF65-F5344CB8AC3E}">
        <p14:creationId xmlns:p14="http://schemas.microsoft.com/office/powerpoint/2010/main" val="182117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noChangeArrowheads="1"/>
          </p:cNvSpPr>
          <p:nvPr>
            <p:ph type="sldNum" sz="quarter" idx="12"/>
          </p:nvPr>
        </p:nvSpPr>
        <p:spPr>
          <a:xfrm>
            <a:off x="152400" y="6400800"/>
            <a:ext cx="2057400" cy="228600"/>
          </a:xfrm>
          <a:prstGeom prst="rect">
            <a:avLst/>
          </a:prstGeom>
        </p:spPr>
        <p:txBody>
          <a:bodyPr/>
          <a:lstStyle>
            <a:lvl1pPr>
              <a:defRPr sz="1050" smtClean="0"/>
            </a:lvl1pPr>
          </a:lstStyle>
          <a:p>
            <a:pPr>
              <a:defRPr/>
            </a:pPr>
            <a:fld id="{149A6DCC-6F46-4D9F-9029-15F32CE09E39}" type="slidenum">
              <a:rPr lang="en-US" sz="1400" smtClean="0">
                <a:solidFill>
                  <a:srgbClr val="000000"/>
                </a:solidFill>
              </a:rPr>
              <a:pPr>
                <a:defRPr/>
              </a:pPr>
              <a:t>‹#›</a:t>
            </a:fld>
            <a:r>
              <a:rPr lang="en-US" sz="1400" dirty="0">
                <a:solidFill>
                  <a:srgbClr val="000000"/>
                </a:solidFill>
              </a:rPr>
              <a:t> </a:t>
            </a:r>
            <a:r>
              <a:rPr lang="en-US" dirty="0">
                <a:solidFill>
                  <a:srgbClr val="000000"/>
                </a:solidFill>
              </a:rPr>
              <a:t>© 2015 </a:t>
            </a:r>
            <a:r>
              <a:rPr lang="en-US" b="1" i="1" dirty="0">
                <a:solidFill>
                  <a:srgbClr val="000000"/>
                </a:solidFill>
                <a:latin typeface="Times New Roman" pitchFamily="18" charset="0"/>
                <a:cs typeface="Times New Roman" pitchFamily="18" charset="0"/>
              </a:rPr>
              <a:t>Computer Aid, Inc.</a:t>
            </a:r>
          </a:p>
          <a:p>
            <a:pPr>
              <a:defRPr/>
            </a:pPr>
            <a:endParaRPr lang="en-US" sz="1000" dirty="0">
              <a:solidFill>
                <a:srgbClr val="000000"/>
              </a:solidFill>
            </a:endParaRPr>
          </a:p>
        </p:txBody>
      </p:sp>
    </p:spTree>
    <p:extLst>
      <p:ext uri="{BB962C8B-B14F-4D97-AF65-F5344CB8AC3E}">
        <p14:creationId xmlns:p14="http://schemas.microsoft.com/office/powerpoint/2010/main" val="268032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99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9735" t="20667" r="34689" b="35432"/>
          <a:stretch>
            <a:fillRect/>
          </a:stretch>
        </p:blipFill>
        <p:spPr bwMode="auto">
          <a:xfrm>
            <a:off x="0" y="811218"/>
            <a:ext cx="9144000" cy="604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pitchFamily="34" charset="0"/>
            </a:endParaRP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pitchFamily="34" charset="0"/>
            </a:endParaRP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FFC045-1252-4E2A-833E-57459081B16F}" type="slidenum">
              <a:rPr kumimoji="0" lang="en-US" sz="1400" b="1" i="0" u="none" strike="noStrike" kern="1200" cap="none" spc="0" normalizeH="0" baseline="0" noProof="0">
                <a:ln>
                  <a:noFill/>
                </a:ln>
                <a:solidFill>
                  <a:srgbClr val="000000"/>
                </a:solidFill>
                <a:effectLst/>
                <a:uLnTx/>
                <a:uFillTx/>
                <a:latin typeface="Arial"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000000"/>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2305151749"/>
      </p:ext>
    </p:extLst>
  </p:cSld>
  <p:clrMapOvr>
    <a:masterClrMapping/>
  </p:clrMapOvr>
  <p:transition advTm="1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2"/>
          <p:cNvSpPr>
            <a:spLocks noChangeArrowheads="1"/>
          </p:cNvSpPr>
          <p:nvPr/>
        </p:nvSpPr>
        <p:spPr bwMode="auto">
          <a:xfrm>
            <a:off x="0" y="0"/>
            <a:ext cx="9144000" cy="1371600"/>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fontAlgn="base">
              <a:lnSpc>
                <a:spcPct val="85000"/>
              </a:lnSpc>
              <a:spcBef>
                <a:spcPct val="0"/>
              </a:spcBef>
              <a:spcAft>
                <a:spcPct val="0"/>
              </a:spcAft>
            </a:pPr>
            <a:endParaRPr lang="en-US" sz="3200" b="1">
              <a:solidFill>
                <a:srgbClr val="FFFFFF"/>
              </a:solidFill>
              <a:latin typeface="Calibri" pitchFamily="34" charset="0"/>
            </a:endParaRPr>
          </a:p>
        </p:txBody>
      </p:sp>
      <p:pic>
        <p:nvPicPr>
          <p:cNvPr id="1027" name="Picture 20" descr="bac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062288"/>
            <a:ext cx="9144000"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533400" y="1600200"/>
            <a:ext cx="815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a:xfrm>
            <a:off x="152400" y="6400800"/>
            <a:ext cx="2057400" cy="228600"/>
          </a:xfrm>
          <a:prstGeom prst="rect">
            <a:avLst/>
          </a:prstGeom>
        </p:spPr>
        <p:txBody>
          <a:bodyPr/>
          <a:lstStyle>
            <a:lvl1pPr>
              <a:defRPr sz="1050" smtClean="0"/>
            </a:lvl1pPr>
          </a:lstStyle>
          <a:p>
            <a:pPr>
              <a:defRPr/>
            </a:pPr>
            <a:fld id="{149A6DCC-6F46-4D9F-9029-15F32CE09E39}" type="slidenum">
              <a:rPr lang="en-US" sz="1400" smtClean="0">
                <a:solidFill>
                  <a:srgbClr val="000000"/>
                </a:solidFill>
              </a:rPr>
              <a:pPr>
                <a:defRPr/>
              </a:pPr>
              <a:t>‹#›</a:t>
            </a:fld>
            <a:r>
              <a:rPr lang="en-US" sz="1400" dirty="0">
                <a:solidFill>
                  <a:srgbClr val="000000"/>
                </a:solidFill>
              </a:rPr>
              <a:t> </a:t>
            </a:r>
            <a:r>
              <a:rPr lang="en-US" dirty="0">
                <a:solidFill>
                  <a:srgbClr val="000000"/>
                </a:solidFill>
              </a:rPr>
              <a:t>© 2015 </a:t>
            </a:r>
            <a:r>
              <a:rPr lang="en-US" b="1" i="1" dirty="0">
                <a:solidFill>
                  <a:srgbClr val="000000"/>
                </a:solidFill>
                <a:latin typeface="Times New Roman" pitchFamily="18" charset="0"/>
                <a:cs typeface="Times New Roman" pitchFamily="18" charset="0"/>
              </a:rPr>
              <a:t>Computer Aid, Inc.</a:t>
            </a:r>
          </a:p>
          <a:p>
            <a:pPr>
              <a:defRPr/>
            </a:pPr>
            <a:endParaRPr lang="en-US" sz="1000" dirty="0">
              <a:solidFill>
                <a:srgbClr val="000000"/>
              </a:solidFill>
            </a:endParaRPr>
          </a:p>
        </p:txBody>
      </p:sp>
    </p:spTree>
    <p:extLst>
      <p:ext uri="{BB962C8B-B14F-4D97-AF65-F5344CB8AC3E}">
        <p14:creationId xmlns:p14="http://schemas.microsoft.com/office/powerpoint/2010/main" val="1361397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9" r:id="rId4"/>
  </p:sldLayoutIdLst>
  <p:hf hdr="0"/>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Arial" charset="0"/>
        </a:defRPr>
      </a:lvl2pPr>
      <a:lvl3pPr algn="l" rtl="0" eaLnBrk="1" fontAlgn="base" hangingPunct="1">
        <a:spcBef>
          <a:spcPct val="0"/>
        </a:spcBef>
        <a:spcAft>
          <a:spcPct val="0"/>
        </a:spcAft>
        <a:defRPr sz="4400">
          <a:solidFill>
            <a:schemeClr val="bg1"/>
          </a:solidFill>
          <a:latin typeface="Arial" charset="0"/>
        </a:defRPr>
      </a:lvl3pPr>
      <a:lvl4pPr algn="l" rtl="0" eaLnBrk="1" fontAlgn="base" hangingPunct="1">
        <a:spcBef>
          <a:spcPct val="0"/>
        </a:spcBef>
        <a:spcAft>
          <a:spcPct val="0"/>
        </a:spcAft>
        <a:defRPr sz="4400">
          <a:solidFill>
            <a:schemeClr val="bg1"/>
          </a:solidFill>
          <a:latin typeface="Arial" charset="0"/>
        </a:defRPr>
      </a:lvl4pPr>
      <a:lvl5pPr algn="l" rtl="0" eaLnBrk="1" fontAlgn="base" hangingPunct="1">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1763" y="936630"/>
            <a:ext cx="8912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762000" y="1557339"/>
            <a:ext cx="79248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843713" y="6210300"/>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b="1">
                <a:solidFill>
                  <a:srgbClr val="000000"/>
                </a:solidFill>
                <a:latin typeface="Arial" charset="0"/>
                <a:cs typeface="+mn-cs"/>
              </a:defRPr>
            </a:lvl1pPr>
          </a:lstStyle>
          <a:p>
            <a:pPr>
              <a:defRPr/>
            </a:pPr>
            <a:fld id="{FB2DDBBC-44AC-4333-AC2B-2406B8BAF6D4}" type="slidenum">
              <a:rPr lang="en-US"/>
              <a:pPr>
                <a:defRPr/>
              </a:pPr>
              <a:t>‹#›</a:t>
            </a:fld>
            <a:endParaRPr lang="en-US"/>
          </a:p>
        </p:txBody>
      </p:sp>
      <p:pic>
        <p:nvPicPr>
          <p:cNvPr id="6151" name="Picture 8" descr="ITMPI-Powerpoint-Head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0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406551"/>
      </p:ext>
    </p:extLst>
  </p:cSld>
  <p:clrMap bg1="lt1" tx1="dk1" bg2="lt2" tx2="dk2" accent1="accent1" accent2="accent2" accent3="accent3" accent4="accent4" accent5="accent5" accent6="accent6" hlink="hlink" folHlink="folHlink"/>
  <p:sldLayoutIdLst>
    <p:sldLayoutId id="2147483668" r:id="rId1"/>
  </p:sldLayoutIdLst>
  <p:transition advTm="1000"/>
  <p:hf hdr="0" ftr="0" dt="0"/>
  <p:txStyles>
    <p:titleStyle>
      <a:lvl1pPr algn="l" rtl="0" eaLnBrk="0" fontAlgn="base" hangingPunct="0">
        <a:lnSpc>
          <a:spcPct val="80000"/>
        </a:lnSpc>
        <a:spcBef>
          <a:spcPct val="0"/>
        </a:spcBef>
        <a:spcAft>
          <a:spcPct val="0"/>
        </a:spcAft>
        <a:defRPr sz="3600">
          <a:solidFill>
            <a:schemeClr val="tx2"/>
          </a:solidFill>
          <a:latin typeface="+mj-lt"/>
          <a:ea typeface="+mj-ea"/>
          <a:cs typeface="+mj-cs"/>
        </a:defRPr>
      </a:lvl1pPr>
      <a:lvl2pPr algn="l" rtl="0" eaLnBrk="0" fontAlgn="base" hangingPunct="0">
        <a:lnSpc>
          <a:spcPct val="80000"/>
        </a:lnSpc>
        <a:spcBef>
          <a:spcPct val="0"/>
        </a:spcBef>
        <a:spcAft>
          <a:spcPct val="0"/>
        </a:spcAft>
        <a:defRPr sz="3600">
          <a:solidFill>
            <a:schemeClr val="tx2"/>
          </a:solidFill>
          <a:latin typeface="Arial Black" pitchFamily="34" charset="0"/>
        </a:defRPr>
      </a:lvl2pPr>
      <a:lvl3pPr algn="l" rtl="0" eaLnBrk="0" fontAlgn="base" hangingPunct="0">
        <a:lnSpc>
          <a:spcPct val="80000"/>
        </a:lnSpc>
        <a:spcBef>
          <a:spcPct val="0"/>
        </a:spcBef>
        <a:spcAft>
          <a:spcPct val="0"/>
        </a:spcAft>
        <a:defRPr sz="3600">
          <a:solidFill>
            <a:schemeClr val="tx2"/>
          </a:solidFill>
          <a:latin typeface="Arial Black" pitchFamily="34" charset="0"/>
        </a:defRPr>
      </a:lvl3pPr>
      <a:lvl4pPr algn="l" rtl="0" eaLnBrk="0" fontAlgn="base" hangingPunct="0">
        <a:lnSpc>
          <a:spcPct val="80000"/>
        </a:lnSpc>
        <a:spcBef>
          <a:spcPct val="0"/>
        </a:spcBef>
        <a:spcAft>
          <a:spcPct val="0"/>
        </a:spcAft>
        <a:defRPr sz="3600">
          <a:solidFill>
            <a:schemeClr val="tx2"/>
          </a:solidFill>
          <a:latin typeface="Arial Black" pitchFamily="34" charset="0"/>
        </a:defRPr>
      </a:lvl4pPr>
      <a:lvl5pPr algn="l" rtl="0" eaLnBrk="0" fontAlgn="base" hangingPunct="0">
        <a:lnSpc>
          <a:spcPct val="80000"/>
        </a:lnSpc>
        <a:spcBef>
          <a:spcPct val="0"/>
        </a:spcBef>
        <a:spcAft>
          <a:spcPct val="0"/>
        </a:spcAft>
        <a:defRPr sz="3600">
          <a:solidFill>
            <a:schemeClr val="tx2"/>
          </a:solidFill>
          <a:latin typeface="Arial Black" pitchFamily="34" charset="0"/>
        </a:defRPr>
      </a:lvl5pPr>
      <a:lvl6pPr marL="457082" algn="l" rtl="0" fontAlgn="base">
        <a:lnSpc>
          <a:spcPct val="80000"/>
        </a:lnSpc>
        <a:spcBef>
          <a:spcPct val="0"/>
        </a:spcBef>
        <a:spcAft>
          <a:spcPct val="0"/>
        </a:spcAft>
        <a:defRPr sz="4000">
          <a:solidFill>
            <a:schemeClr val="tx2"/>
          </a:solidFill>
          <a:latin typeface="Arial Black" pitchFamily="34" charset="0"/>
        </a:defRPr>
      </a:lvl6pPr>
      <a:lvl7pPr marL="914165" algn="l" rtl="0" fontAlgn="base">
        <a:lnSpc>
          <a:spcPct val="80000"/>
        </a:lnSpc>
        <a:spcBef>
          <a:spcPct val="0"/>
        </a:spcBef>
        <a:spcAft>
          <a:spcPct val="0"/>
        </a:spcAft>
        <a:defRPr sz="4000">
          <a:solidFill>
            <a:schemeClr val="tx2"/>
          </a:solidFill>
          <a:latin typeface="Arial Black" pitchFamily="34" charset="0"/>
        </a:defRPr>
      </a:lvl7pPr>
      <a:lvl8pPr marL="1371250" algn="l" rtl="0" fontAlgn="base">
        <a:lnSpc>
          <a:spcPct val="80000"/>
        </a:lnSpc>
        <a:spcBef>
          <a:spcPct val="0"/>
        </a:spcBef>
        <a:spcAft>
          <a:spcPct val="0"/>
        </a:spcAft>
        <a:defRPr sz="4000">
          <a:solidFill>
            <a:schemeClr val="tx2"/>
          </a:solidFill>
          <a:latin typeface="Arial Black" pitchFamily="34" charset="0"/>
        </a:defRPr>
      </a:lvl8pPr>
      <a:lvl9pPr marL="1828332" algn="l" rtl="0" fontAlgn="base">
        <a:lnSpc>
          <a:spcPct val="80000"/>
        </a:lnSpc>
        <a:spcBef>
          <a:spcPct val="0"/>
        </a:spcBef>
        <a:spcAft>
          <a:spcPct val="0"/>
        </a:spcAft>
        <a:defRPr sz="4000">
          <a:solidFill>
            <a:schemeClr val="tx2"/>
          </a:solidFill>
          <a:latin typeface="Arial Black" pitchFamily="34" charset="0"/>
        </a:defRPr>
      </a:lvl9pPr>
    </p:titleStyle>
    <p:bodyStyle>
      <a:lvl1pPr marL="342813" indent="-342813" algn="l" rtl="0" eaLnBrk="0" fontAlgn="base" hangingPunct="0">
        <a:spcBef>
          <a:spcPct val="20000"/>
        </a:spcBef>
        <a:spcAft>
          <a:spcPct val="0"/>
        </a:spcAft>
        <a:buChar char="•"/>
        <a:defRPr sz="3200">
          <a:solidFill>
            <a:schemeClr val="tx1"/>
          </a:solidFill>
          <a:latin typeface="+mn-lt"/>
          <a:ea typeface="+mn-ea"/>
          <a:cs typeface="+mn-cs"/>
        </a:defRPr>
      </a:lvl1pPr>
      <a:lvl2pPr marL="742760" indent="-285677" algn="l" rtl="0" eaLnBrk="0" fontAlgn="base" hangingPunct="0">
        <a:spcBef>
          <a:spcPct val="20000"/>
        </a:spcBef>
        <a:spcAft>
          <a:spcPct val="0"/>
        </a:spcAft>
        <a:buChar char="–"/>
        <a:defRPr sz="2400">
          <a:solidFill>
            <a:schemeClr val="tx1"/>
          </a:solidFill>
          <a:latin typeface="+mn-lt"/>
        </a:defRPr>
      </a:lvl2pPr>
      <a:lvl3pPr marL="1142706" indent="-228541" algn="l" rtl="0" eaLnBrk="0" fontAlgn="base" hangingPunct="0">
        <a:spcBef>
          <a:spcPct val="20000"/>
        </a:spcBef>
        <a:spcAft>
          <a:spcPct val="0"/>
        </a:spcAft>
        <a:buChar char="•"/>
        <a:defRPr sz="2000">
          <a:solidFill>
            <a:schemeClr val="tx1"/>
          </a:solidFill>
          <a:latin typeface="+mn-lt"/>
        </a:defRPr>
      </a:lvl3pPr>
      <a:lvl4pPr marL="1599790" indent="-228541" algn="l" rtl="0" eaLnBrk="0" fontAlgn="base" hangingPunct="0">
        <a:spcBef>
          <a:spcPct val="20000"/>
        </a:spcBef>
        <a:spcAft>
          <a:spcPct val="0"/>
        </a:spcAft>
        <a:buChar char="–"/>
        <a:defRPr sz="2000">
          <a:solidFill>
            <a:schemeClr val="tx1"/>
          </a:solidFill>
          <a:latin typeface="+mn-lt"/>
        </a:defRPr>
      </a:lvl4pPr>
      <a:lvl5pPr marL="2056875" indent="-228541" algn="l" rtl="0" eaLnBrk="0" fontAlgn="base" hangingPunct="0">
        <a:spcBef>
          <a:spcPct val="20000"/>
        </a:spcBef>
        <a:spcAft>
          <a:spcPct val="0"/>
        </a:spcAft>
        <a:buChar char="»"/>
        <a:defRPr sz="16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etier.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Digital_object_identifier" TargetMode="External"/><Relationship Id="rId2" Type="http://schemas.openxmlformats.org/officeDocument/2006/relationships/hyperlink" Target="http://heatherlench.com/wp-content/uploads/2008/07/svenson.pdf" TargetMode="External"/><Relationship Id="rId1" Type="http://schemas.openxmlformats.org/officeDocument/2006/relationships/slideLayout" Target="../slideLayouts/slideLayout2.xml"/><Relationship Id="rId5" Type="http://schemas.openxmlformats.org/officeDocument/2006/relationships/hyperlink" Target="http://dx.doi.org/10.1016/0001-4575(86)90004-7" TargetMode="External"/><Relationship Id="rId4" Type="http://schemas.openxmlformats.org/officeDocument/2006/relationships/hyperlink" Target="http://dx.doi.org/10.1016/0001-6918(81)90005-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81000" y="3657600"/>
            <a:ext cx="8153400" cy="1219200"/>
          </a:xfrm>
        </p:spPr>
        <p:txBody>
          <a:bodyPr>
            <a:normAutofit fontScale="90000"/>
          </a:bodyPr>
          <a:lstStyle/>
          <a:p>
            <a:r>
              <a:rPr lang="en-US" b="1" dirty="0">
                <a:latin typeface="+mn-lt"/>
              </a:rPr>
              <a:t>Driving Innovative IT Metrics</a:t>
            </a:r>
            <a:r>
              <a:rPr lang="en-US" sz="3600" b="1" dirty="0">
                <a:latin typeface="+mn-lt"/>
              </a:rPr>
              <a:t/>
            </a:r>
            <a:br>
              <a:rPr lang="en-US" sz="3600" b="1" dirty="0">
                <a:latin typeface="+mn-lt"/>
              </a:rPr>
            </a:br>
            <a:r>
              <a:rPr lang="en-US" sz="3100" dirty="0">
                <a:solidFill>
                  <a:srgbClr val="FFFF00"/>
                </a:solidFill>
              </a:rPr>
              <a:t>By Embracing Human Nature</a:t>
            </a:r>
          </a:p>
        </p:txBody>
      </p:sp>
      <p:sp>
        <p:nvSpPr>
          <p:cNvPr id="4" name="TextBox 3"/>
          <p:cNvSpPr txBox="1"/>
          <p:nvPr/>
        </p:nvSpPr>
        <p:spPr>
          <a:xfrm>
            <a:off x="228600" y="6388817"/>
            <a:ext cx="2369944" cy="338554"/>
          </a:xfrm>
          <a:prstGeom prst="rect">
            <a:avLst/>
          </a:prstGeom>
          <a:noFill/>
        </p:spPr>
        <p:txBody>
          <a:bodyPr wrap="none" rtlCol="0">
            <a:spAutoFit/>
          </a:bodyPr>
          <a:lstStyle/>
          <a:p>
            <a:r>
              <a:rPr lang="en-US" sz="1200"/>
              <a:t>© 2017</a:t>
            </a:r>
            <a:r>
              <a:rPr lang="en-US" sz="1600"/>
              <a:t> </a:t>
            </a:r>
            <a:r>
              <a:rPr lang="en-US" sz="1600" b="1" i="1" dirty="0">
                <a:latin typeface="Times New Roman" pitchFamily="18" charset="0"/>
                <a:cs typeface="Times New Roman" pitchFamily="18" charset="0"/>
              </a:rPr>
              <a:t>Computer Aid, Inc</a:t>
            </a:r>
            <a:r>
              <a:rPr lang="en-US" sz="1600" dirty="0"/>
              <a:t>.</a:t>
            </a:r>
          </a:p>
        </p:txBody>
      </p:sp>
    </p:spTree>
    <p:extLst>
      <p:ext uri="{BB962C8B-B14F-4D97-AF65-F5344CB8AC3E}">
        <p14:creationId xmlns:p14="http://schemas.microsoft.com/office/powerpoint/2010/main" val="24354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447868" y="1860304"/>
            <a:ext cx="8323007" cy="3914808"/>
          </a:xfrm>
        </p:spPr>
        <p:txBody>
          <a:bodyPr/>
          <a:lstStyle/>
          <a:p>
            <a:r>
              <a:rPr lang="en-US" b="1" dirty="0"/>
              <a:t>It’s About Competitive Capability</a:t>
            </a:r>
          </a:p>
          <a:p>
            <a:pPr marL="857250" lvl="2" indent="0">
              <a:buNone/>
            </a:pPr>
            <a:r>
              <a:rPr lang="en-US" kern="1200" dirty="0">
                <a:solidFill>
                  <a:schemeClr val="tx1"/>
                </a:solidFill>
              </a:rPr>
              <a:t>Organizations </a:t>
            </a:r>
            <a:r>
              <a:rPr lang="en-US" b="1" kern="1200" dirty="0">
                <a:solidFill>
                  <a:schemeClr val="tx1"/>
                </a:solidFill>
              </a:rPr>
              <a:t>with a mature PMO outperform </a:t>
            </a:r>
            <a:r>
              <a:rPr lang="en-US" kern="1200" dirty="0">
                <a:solidFill>
                  <a:schemeClr val="tx1"/>
                </a:solidFill>
              </a:rPr>
              <a:t>those with an immature PMO by:</a:t>
            </a:r>
          </a:p>
          <a:p>
            <a:pPr marL="1371600" lvl="3" indent="0">
              <a:buNone/>
            </a:pPr>
            <a:r>
              <a:rPr lang="en-US" sz="2400" b="1" kern="1200" dirty="0">
                <a:solidFill>
                  <a:schemeClr val="tx1"/>
                </a:solidFill>
                <a:ea typeface="+mn-ea"/>
                <a:cs typeface="+mn-cs"/>
              </a:rPr>
              <a:t>28% </a:t>
            </a:r>
            <a:r>
              <a:rPr lang="en-US" sz="2400" kern="1200" dirty="0">
                <a:solidFill>
                  <a:schemeClr val="tx1"/>
                </a:solidFill>
                <a:ea typeface="+mn-ea"/>
                <a:cs typeface="+mn-cs"/>
              </a:rPr>
              <a:t>for on-time project delivery;</a:t>
            </a:r>
          </a:p>
          <a:p>
            <a:pPr marL="1371600" lvl="3" indent="0">
              <a:buNone/>
            </a:pPr>
            <a:r>
              <a:rPr lang="en-US" sz="2400" b="1" kern="1200" dirty="0">
                <a:solidFill>
                  <a:schemeClr val="tx1"/>
                </a:solidFill>
                <a:ea typeface="+mn-ea"/>
                <a:cs typeface="+mn-cs"/>
              </a:rPr>
              <a:t>24%</a:t>
            </a:r>
            <a:r>
              <a:rPr lang="en-US" sz="2400" kern="1200" dirty="0">
                <a:solidFill>
                  <a:schemeClr val="tx1"/>
                </a:solidFill>
                <a:ea typeface="+mn-ea"/>
                <a:cs typeface="+mn-cs"/>
              </a:rPr>
              <a:t> for on-budget delivery; and</a:t>
            </a:r>
          </a:p>
          <a:p>
            <a:pPr marL="1371600" lvl="3" indent="0">
              <a:buNone/>
            </a:pPr>
            <a:r>
              <a:rPr lang="en-US" sz="2400" b="1" kern="1200" dirty="0">
                <a:solidFill>
                  <a:schemeClr val="tx1"/>
                </a:solidFill>
                <a:ea typeface="+mn-ea"/>
                <a:cs typeface="+mn-cs"/>
              </a:rPr>
              <a:t>20%</a:t>
            </a:r>
            <a:r>
              <a:rPr lang="en-US" sz="2400" kern="1200" dirty="0">
                <a:solidFill>
                  <a:schemeClr val="tx1"/>
                </a:solidFill>
                <a:ea typeface="+mn-ea"/>
                <a:cs typeface="+mn-cs"/>
              </a:rPr>
              <a:t> for meeting original goals and business intent of projects.</a:t>
            </a:r>
            <a:endParaRPr lang="en-US" sz="2400" dirty="0"/>
          </a:p>
        </p:txBody>
      </p:sp>
      <p:sp>
        <p:nvSpPr>
          <p:cNvPr id="5" name="TextBox 4"/>
          <p:cNvSpPr txBox="1"/>
          <p:nvPr/>
        </p:nvSpPr>
        <p:spPr>
          <a:xfrm>
            <a:off x="4876800" y="4761384"/>
            <a:ext cx="2964118" cy="230832"/>
          </a:xfrm>
          <a:prstGeom prst="rect">
            <a:avLst/>
          </a:prstGeom>
          <a:noFill/>
        </p:spPr>
        <p:txBody>
          <a:bodyPr wrap="square" rtlCol="0">
            <a:spAutoFit/>
          </a:bodyPr>
          <a:lstStyle/>
          <a:p>
            <a:r>
              <a:rPr lang="en-US" sz="900" dirty="0"/>
              <a:t>Source: </a:t>
            </a:r>
            <a:r>
              <a:rPr lang="en-US" sz="900" dirty="0">
                <a:hlinkClick r:id="rId3"/>
              </a:rPr>
              <a:t>www.metier.com</a:t>
            </a:r>
            <a:r>
              <a:rPr lang="en-US" sz="900" dirty="0"/>
              <a:t>, According to PMI</a:t>
            </a:r>
          </a:p>
        </p:txBody>
      </p:sp>
      <p:sp>
        <p:nvSpPr>
          <p:cNvPr id="7" name="Title 1"/>
          <p:cNvSpPr txBox="1">
            <a:spLocks/>
          </p:cNvSpPr>
          <p:nvPr/>
        </p:nvSpPr>
        <p:spPr bwMode="auto">
          <a:xfrm>
            <a:off x="457200" y="118431"/>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Arial" charset="0"/>
              </a:defRPr>
            </a:lvl2pPr>
            <a:lvl3pPr algn="l" rtl="0" eaLnBrk="1" fontAlgn="base" hangingPunct="1">
              <a:spcBef>
                <a:spcPct val="0"/>
              </a:spcBef>
              <a:spcAft>
                <a:spcPct val="0"/>
              </a:spcAft>
              <a:defRPr sz="4400">
                <a:solidFill>
                  <a:schemeClr val="bg1"/>
                </a:solidFill>
                <a:latin typeface="Arial" charset="0"/>
              </a:defRPr>
            </a:lvl3pPr>
            <a:lvl4pPr algn="l" rtl="0" eaLnBrk="1" fontAlgn="base" hangingPunct="1">
              <a:spcBef>
                <a:spcPct val="0"/>
              </a:spcBef>
              <a:spcAft>
                <a:spcPct val="0"/>
              </a:spcAft>
              <a:defRPr sz="4400">
                <a:solidFill>
                  <a:schemeClr val="bg1"/>
                </a:solidFill>
                <a:latin typeface="Arial" charset="0"/>
              </a:defRPr>
            </a:lvl4pPr>
            <a:lvl5pPr algn="l" rtl="0" eaLnBrk="1" fontAlgn="base" hangingPunct="1">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a:lstStyle>
          <a:p>
            <a:endParaRPr lang="en-US" dirty="0"/>
          </a:p>
        </p:txBody>
      </p:sp>
      <p:sp>
        <p:nvSpPr>
          <p:cNvPr id="11" name="Title 1"/>
          <p:cNvSpPr txBox="1">
            <a:spLocks/>
          </p:cNvSpPr>
          <p:nvPr/>
        </p:nvSpPr>
        <p:spPr bwMode="auto">
          <a:xfrm>
            <a:off x="609600" y="304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Arial" charset="0"/>
              </a:defRPr>
            </a:lvl2pPr>
            <a:lvl3pPr algn="l" rtl="0" eaLnBrk="1" fontAlgn="base" hangingPunct="1">
              <a:spcBef>
                <a:spcPct val="0"/>
              </a:spcBef>
              <a:spcAft>
                <a:spcPct val="0"/>
              </a:spcAft>
              <a:defRPr sz="4400">
                <a:solidFill>
                  <a:schemeClr val="bg1"/>
                </a:solidFill>
                <a:latin typeface="Arial" charset="0"/>
              </a:defRPr>
            </a:lvl3pPr>
            <a:lvl4pPr algn="l" rtl="0" eaLnBrk="1" fontAlgn="base" hangingPunct="1">
              <a:spcBef>
                <a:spcPct val="0"/>
              </a:spcBef>
              <a:spcAft>
                <a:spcPct val="0"/>
              </a:spcAft>
              <a:defRPr sz="4400">
                <a:solidFill>
                  <a:schemeClr val="bg1"/>
                </a:solidFill>
                <a:latin typeface="Arial" charset="0"/>
              </a:defRPr>
            </a:lvl4pPr>
            <a:lvl5pPr algn="l" rtl="0" eaLnBrk="1" fontAlgn="base" hangingPunct="1">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a:lstStyle>
          <a:p>
            <a:pPr>
              <a:lnSpc>
                <a:spcPts val="4200"/>
              </a:lnSpc>
            </a:pPr>
            <a:r>
              <a:rPr lang="en-US" dirty="0"/>
              <a:t>The Innovative Metrics Opportunity</a:t>
            </a:r>
          </a:p>
        </p:txBody>
      </p:sp>
    </p:spTree>
    <p:extLst>
      <p:ext uri="{BB962C8B-B14F-4D97-AF65-F5344CB8AC3E}">
        <p14:creationId xmlns:p14="http://schemas.microsoft.com/office/powerpoint/2010/main" val="364141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lstStyle/>
          <a:p>
            <a:pPr>
              <a:lnSpc>
                <a:spcPts val="4200"/>
              </a:lnSpc>
            </a:pPr>
            <a:r>
              <a:rPr lang="en-US" kern="1200" dirty="0"/>
              <a:t>The Innovative Metrics Opportunity</a:t>
            </a:r>
          </a:p>
        </p:txBody>
      </p:sp>
      <p:sp>
        <p:nvSpPr>
          <p:cNvPr id="4" name="Slide Number Placeholder 3"/>
          <p:cNvSpPr>
            <a:spLocks noGrp="1"/>
          </p:cNvSpPr>
          <p:nvPr>
            <p:ph type="sldNum" sz="quarter" idx="12"/>
          </p:nvPr>
        </p:nvSpPr>
        <p:spPr/>
        <p:txBody>
          <a:bodyPr/>
          <a:lstStyle/>
          <a:p>
            <a:pPr>
              <a:defRPr/>
            </a:pPr>
            <a:fld id="{149A6DCC-6F46-4D9F-9029-15F32CE09E39}" type="slidenum">
              <a:rPr lang="en-US" sz="1400" smtClean="0">
                <a:solidFill>
                  <a:srgbClr val="000000"/>
                </a:solidFill>
              </a:rPr>
              <a:pPr>
                <a:defRPr/>
              </a:pPr>
              <a:t>11</a:t>
            </a:fld>
            <a:r>
              <a:rPr lang="en-US" sz="1400">
                <a:solidFill>
                  <a:srgbClr val="000000"/>
                </a:solidFill>
              </a:rPr>
              <a:t> </a:t>
            </a:r>
            <a:r>
              <a:rPr lang="en-US">
                <a:solidFill>
                  <a:srgbClr val="000000"/>
                </a:solidFill>
              </a:rPr>
              <a:t>© 2015 </a:t>
            </a:r>
            <a:r>
              <a:rPr lang="en-US" b="1" i="1">
                <a:solidFill>
                  <a:srgbClr val="000000"/>
                </a:solidFill>
                <a:latin typeface="Times New Roman" pitchFamily="18" charset="0"/>
                <a:cs typeface="Times New Roman" pitchFamily="18" charset="0"/>
              </a:rPr>
              <a:t>Computer Aid, Inc.</a:t>
            </a:r>
          </a:p>
          <a:p>
            <a:pPr>
              <a:defRPr/>
            </a:pPr>
            <a:endParaRPr lang="en-US" sz="1000" dirty="0">
              <a:solidFill>
                <a:srgbClr val="00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558143"/>
            <a:ext cx="5638800" cy="37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txBox="1">
            <a:spLocks/>
          </p:cNvSpPr>
          <p:nvPr/>
        </p:nvSpPr>
        <p:spPr bwMode="auto">
          <a:xfrm>
            <a:off x="447868" y="1860304"/>
            <a:ext cx="8323007" cy="44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b="1" kern="0" dirty="0"/>
              <a:t>It’s About Competitive Capability</a:t>
            </a:r>
          </a:p>
        </p:txBody>
      </p:sp>
    </p:spTree>
    <p:extLst>
      <p:ext uri="{BB962C8B-B14F-4D97-AF65-F5344CB8AC3E}">
        <p14:creationId xmlns:p14="http://schemas.microsoft.com/office/powerpoint/2010/main" val="108727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Software Reality </a:t>
            </a:r>
          </a:p>
        </p:txBody>
      </p:sp>
      <p:sp>
        <p:nvSpPr>
          <p:cNvPr id="3" name="Content Placeholder 2"/>
          <p:cNvSpPr>
            <a:spLocks noGrp="1"/>
          </p:cNvSpPr>
          <p:nvPr>
            <p:ph idx="1"/>
          </p:nvPr>
        </p:nvSpPr>
        <p:spPr/>
        <p:txBody>
          <a:bodyPr/>
          <a:lstStyle/>
          <a:p>
            <a:pPr marL="0" indent="0">
              <a:buNone/>
            </a:pPr>
            <a:r>
              <a:rPr lang="en-US" dirty="0"/>
              <a:t>“</a:t>
            </a:r>
            <a:r>
              <a:rPr lang="en-US" b="1" i="1" dirty="0">
                <a:latin typeface="Times New Roman" panose="02020603050405020304" pitchFamily="18" charset="0"/>
                <a:cs typeface="Times New Roman" panose="02020603050405020304" pitchFamily="18" charset="0"/>
              </a:rPr>
              <a:t>We believe that every industrial company will become a software company</a:t>
            </a:r>
            <a:r>
              <a:rPr lang="en-US" dirty="0"/>
              <a:t>.” </a:t>
            </a:r>
          </a:p>
          <a:p>
            <a:pPr marL="0" indent="0">
              <a:buNone/>
            </a:pPr>
            <a:r>
              <a:rPr lang="en-US" sz="2000" dirty="0"/>
              <a:t>Source: GE CEO, Jeffrey </a:t>
            </a:r>
            <a:r>
              <a:rPr lang="en-US" sz="2000" dirty="0" err="1"/>
              <a:t>Immelt</a:t>
            </a:r>
            <a:r>
              <a:rPr lang="en-US" sz="2000" dirty="0"/>
              <a:t>, 2013 GE Annual Report, Letter to shareholders.</a:t>
            </a:r>
          </a:p>
          <a:p>
            <a:pPr marL="0" indent="0">
              <a:lnSpc>
                <a:spcPts val="1800"/>
              </a:lnSpc>
              <a:spcBef>
                <a:spcPts val="0"/>
              </a:spcBef>
              <a:buNone/>
            </a:pPr>
            <a:endParaRPr lang="en-US" sz="2800" dirty="0"/>
          </a:p>
          <a:p>
            <a:pPr marL="0" indent="0">
              <a:buNone/>
            </a:pPr>
            <a:r>
              <a:rPr lang="en-US" sz="2800" dirty="0"/>
              <a:t>It’s Happening NOW</a:t>
            </a:r>
          </a:p>
          <a:p>
            <a:pPr lvl="1"/>
            <a:r>
              <a:rPr lang="en-US" sz="2000" dirty="0"/>
              <a:t>Number of top 100 product and service companies - that are now dependent on software – has DOUBLED (to nearly 40%) in the past 20 years.</a:t>
            </a:r>
          </a:p>
          <a:p>
            <a:pPr lvl="1"/>
            <a:r>
              <a:rPr lang="en-US" sz="2000" dirty="0"/>
              <a:t>Revenues from digitized products and channels are expected to </a:t>
            </a:r>
            <a:r>
              <a:rPr lang="en-US" sz="2000" b="1" dirty="0"/>
              <a:t>exceed 40% </a:t>
            </a:r>
            <a:r>
              <a:rPr lang="en-US" sz="2000" dirty="0"/>
              <a:t>in industries such as insurance, retailing and logistics.</a:t>
            </a:r>
          </a:p>
        </p:txBody>
      </p:sp>
    </p:spTree>
    <p:extLst>
      <p:ext uri="{BB962C8B-B14F-4D97-AF65-F5344CB8AC3E}">
        <p14:creationId xmlns:p14="http://schemas.microsoft.com/office/powerpoint/2010/main" val="71939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a:t>Part Two</a:t>
            </a:r>
          </a:p>
        </p:txBody>
      </p:sp>
      <p:sp>
        <p:nvSpPr>
          <p:cNvPr id="3" name="Content Placeholder 2"/>
          <p:cNvSpPr>
            <a:spLocks noGrp="1"/>
          </p:cNvSpPr>
          <p:nvPr>
            <p:ph idx="1"/>
          </p:nvPr>
        </p:nvSpPr>
        <p:spPr/>
        <p:txBody>
          <a:bodyPr/>
          <a:lstStyle/>
          <a:p>
            <a:pPr marL="0" indent="0">
              <a:buNone/>
            </a:pPr>
            <a:r>
              <a:rPr lang="en-US" sz="4400" dirty="0"/>
              <a:t>Why Do These “Opportunities” Still Exist?</a:t>
            </a:r>
          </a:p>
        </p:txBody>
      </p:sp>
    </p:spTree>
    <p:extLst>
      <p:ext uri="{BB962C8B-B14F-4D97-AF65-F5344CB8AC3E}">
        <p14:creationId xmlns:p14="http://schemas.microsoft.com/office/powerpoint/2010/main" val="90634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lstStyle/>
          <a:p>
            <a:pPr>
              <a:lnSpc>
                <a:spcPts val="4500"/>
              </a:lnSpc>
            </a:pPr>
            <a:r>
              <a:rPr lang="en-US" dirty="0"/>
              <a:t>Why Do These Opportunities Still Exist?</a:t>
            </a:r>
          </a:p>
        </p:txBody>
      </p:sp>
      <p:pic>
        <p:nvPicPr>
          <p:cNvPr id="6" name="Picture 5"/>
          <p:cNvPicPr>
            <a:picLocks noChangeAspect="1"/>
          </p:cNvPicPr>
          <p:nvPr/>
        </p:nvPicPr>
        <p:blipFill>
          <a:blip r:embed="rId2" cstate="print"/>
          <a:stretch>
            <a:fillRect/>
          </a:stretch>
        </p:blipFill>
        <p:spPr>
          <a:xfrm>
            <a:off x="304800" y="1980166"/>
            <a:ext cx="2133600" cy="2210834"/>
          </a:xfrm>
          <a:prstGeom prst="rect">
            <a:avLst/>
          </a:prstGeom>
        </p:spPr>
      </p:pic>
      <p:sp>
        <p:nvSpPr>
          <p:cNvPr id="8" name="TextBox 7"/>
          <p:cNvSpPr txBox="1"/>
          <p:nvPr/>
        </p:nvSpPr>
        <p:spPr>
          <a:xfrm>
            <a:off x="2438400" y="2133600"/>
            <a:ext cx="5791200" cy="3662541"/>
          </a:xfrm>
          <a:prstGeom prst="rect">
            <a:avLst/>
          </a:prstGeom>
          <a:noFill/>
        </p:spPr>
        <p:txBody>
          <a:bodyPr wrap="square" rtlCol="0">
            <a:spAutoFit/>
          </a:bodyPr>
          <a:lstStyle/>
          <a:p>
            <a:r>
              <a:rPr lang="en-US" sz="3600" b="1" dirty="0"/>
              <a:t>Self-deception</a:t>
            </a:r>
          </a:p>
          <a:p>
            <a:r>
              <a:rPr lang="en-US" sz="2800" dirty="0"/>
              <a:t>People (including PMs) are predisposed to see a perfect end state (e.g., successful project completion, and tend to practice self-deception (confirmation bias, fact filtering, etc.) to support this expectation.</a:t>
            </a:r>
          </a:p>
        </p:txBody>
      </p:sp>
    </p:spTree>
    <p:extLst>
      <p:ext uri="{BB962C8B-B14F-4D97-AF65-F5344CB8AC3E}">
        <p14:creationId xmlns:p14="http://schemas.microsoft.com/office/powerpoint/2010/main" val="259490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It’s Who We Are</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1" y="1548833"/>
            <a:ext cx="278739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381000" y="1600200"/>
            <a:ext cx="3505200" cy="1676400"/>
          </a:xfrm>
        </p:spPr>
        <p:txBody>
          <a:bodyPr>
            <a:noAutofit/>
          </a:bodyPr>
          <a:lstStyle/>
          <a:p>
            <a:r>
              <a:rPr lang="en-US" sz="2400" dirty="0"/>
              <a:t>Outside of IT for Neurophysiological Perspective</a:t>
            </a:r>
          </a:p>
          <a:p>
            <a:pPr lvl="1"/>
            <a:r>
              <a:rPr lang="en-US" sz="2400" dirty="0"/>
              <a:t>Anthropology Research</a:t>
            </a:r>
          </a:p>
          <a:p>
            <a:pPr lvl="1"/>
            <a:r>
              <a:rPr lang="en-US" sz="2400" dirty="0"/>
              <a:t>Psychology Research</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2234633"/>
            <a:ext cx="2590801" cy="33690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149034"/>
            <a:ext cx="2466975" cy="30231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59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Self-deception Is “Natural”</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447800"/>
            <a:ext cx="5193177" cy="148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85800" y="2937293"/>
            <a:ext cx="7696200" cy="3231654"/>
          </a:xfrm>
          <a:prstGeom prst="rect">
            <a:avLst/>
          </a:prstGeom>
        </p:spPr>
        <p:txBody>
          <a:bodyPr wrap="square">
            <a:spAutoFit/>
          </a:bodyPr>
          <a:lstStyle/>
          <a:p>
            <a:pPr marL="114300" indent="0">
              <a:buNone/>
            </a:pPr>
            <a:r>
              <a:rPr lang="en-US" dirty="0"/>
              <a:t>In fact, all humans self-deceive:</a:t>
            </a:r>
          </a:p>
          <a:p>
            <a:pPr marL="114300" indent="0">
              <a:buNone/>
            </a:pPr>
            <a:r>
              <a:rPr lang="en-US" dirty="0"/>
              <a:t> </a:t>
            </a:r>
          </a:p>
          <a:p>
            <a:pPr marL="457200" indent="-342900">
              <a:buFont typeface="Arial" panose="020B0604020202020204" pitchFamily="34" charset="0"/>
              <a:buChar char="•"/>
            </a:pPr>
            <a:r>
              <a:rPr lang="en-US" sz="2100" b="1" dirty="0"/>
              <a:t>“self-deception</a:t>
            </a:r>
            <a:r>
              <a:rPr lang="en-US" b="1" dirty="0"/>
              <a:t> </a:t>
            </a:r>
            <a:r>
              <a:rPr lang="en-US" dirty="0"/>
              <a:t>is a</a:t>
            </a:r>
            <a:r>
              <a:rPr lang="en-US" b="1" dirty="0"/>
              <a:t> </a:t>
            </a:r>
            <a:r>
              <a:rPr lang="en-US" dirty="0"/>
              <a:t>kind of strategy which </a:t>
            </a:r>
            <a:r>
              <a:rPr lang="en-US" sz="2100" b="1" dirty="0"/>
              <a:t>allows us to better deceive others by first deceiving ourselves</a:t>
            </a:r>
            <a:r>
              <a:rPr lang="en-US" dirty="0"/>
              <a:t>…” </a:t>
            </a:r>
          </a:p>
          <a:p>
            <a:pPr marL="457200" indent="-342900">
              <a:buFont typeface="Arial" panose="020B0604020202020204" pitchFamily="34" charset="0"/>
              <a:buChar char="•"/>
            </a:pPr>
            <a:r>
              <a:rPr lang="en-US" sz="2100" b="1" dirty="0"/>
              <a:t>“self-deception occurs as a social intelligence strategy”</a:t>
            </a:r>
          </a:p>
          <a:p>
            <a:pPr marL="457200" indent="-342900">
              <a:buFont typeface="Arial" panose="020B0604020202020204" pitchFamily="34" charset="0"/>
              <a:buChar char="•"/>
            </a:pPr>
            <a:r>
              <a:rPr lang="en-US" sz="2100" b="1" dirty="0"/>
              <a:t>“there is a </a:t>
            </a:r>
            <a:r>
              <a:rPr lang="en-US" sz="2100" b="1" dirty="0" err="1"/>
              <a:t>neuro</a:t>
            </a:r>
            <a:r>
              <a:rPr lang="en-US" sz="2100" b="1" dirty="0"/>
              <a:t>-physiological basis for self-deception in humans</a:t>
            </a:r>
            <a:r>
              <a:rPr lang="en-US" dirty="0"/>
              <a:t>.”</a:t>
            </a:r>
          </a:p>
          <a:p>
            <a:pPr marL="114300" indent="0">
              <a:buNone/>
            </a:pPr>
            <a:endParaRPr lang="en-US" sz="1050" dirty="0"/>
          </a:p>
          <a:p>
            <a:pPr marL="114300" indent="0">
              <a:buNone/>
            </a:pPr>
            <a:r>
              <a:rPr lang="en-US" sz="1050" dirty="0"/>
              <a:t>Paper by:         James Sage, </a:t>
            </a:r>
            <a:r>
              <a:rPr lang="en-US" sz="1050" dirty="0" err="1"/>
              <a:t>Ph.D</a:t>
            </a:r>
            <a:r>
              <a:rPr lang="en-US" sz="1050" dirty="0"/>
              <a:t>, Vice Chancellor @ Univ. of Wisconsin</a:t>
            </a:r>
          </a:p>
          <a:p>
            <a:pPr marL="114300" indent="0">
              <a:buNone/>
            </a:pPr>
            <a:r>
              <a:rPr lang="en-US" sz="1050" dirty="0"/>
              <a:t>Research by:   Robert </a:t>
            </a:r>
            <a:r>
              <a:rPr lang="en-US" sz="1050" dirty="0" err="1"/>
              <a:t>Trivers</a:t>
            </a:r>
            <a:r>
              <a:rPr lang="en-US" sz="1050" dirty="0"/>
              <a:t>, </a:t>
            </a:r>
            <a:r>
              <a:rPr lang="en-US" sz="1050" dirty="0" err="1"/>
              <a:t>Ph.D</a:t>
            </a:r>
            <a:r>
              <a:rPr lang="en-US" sz="1050" dirty="0"/>
              <a:t>, Evolutionary Biologist, </a:t>
            </a:r>
            <a:r>
              <a:rPr lang="en-US" sz="1050" dirty="0" err="1"/>
              <a:t>Crafoord</a:t>
            </a:r>
            <a:r>
              <a:rPr lang="en-US" sz="1050" dirty="0"/>
              <a:t> Prize recipient</a:t>
            </a:r>
          </a:p>
          <a:p>
            <a:pPr marL="114300" indent="0">
              <a:buNone/>
            </a:pPr>
            <a:r>
              <a:rPr lang="en-US" sz="1050" dirty="0"/>
              <a:t>Research by:   V.S. Ramachandran, </a:t>
            </a:r>
            <a:r>
              <a:rPr lang="en-US" sz="1050" dirty="0" err="1"/>
              <a:t>Ph.D</a:t>
            </a:r>
            <a:r>
              <a:rPr lang="en-US" sz="1050" dirty="0"/>
              <a:t>, Neuroscientist, Center for Brain and Cognition</a:t>
            </a:r>
          </a:p>
        </p:txBody>
      </p:sp>
    </p:spTree>
    <p:extLst>
      <p:ext uri="{BB962C8B-B14F-4D97-AF65-F5344CB8AC3E}">
        <p14:creationId xmlns:p14="http://schemas.microsoft.com/office/powerpoint/2010/main" val="18723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many people consider themselves to be above average drivers?</a:t>
            </a:r>
          </a:p>
        </p:txBody>
      </p:sp>
      <p:sp>
        <p:nvSpPr>
          <p:cNvPr id="3" name="Title 2"/>
          <p:cNvSpPr>
            <a:spLocks noGrp="1"/>
          </p:cNvSpPr>
          <p:nvPr>
            <p:ph type="title"/>
          </p:nvPr>
        </p:nvSpPr>
        <p:spPr/>
        <p:txBody>
          <a:bodyPr/>
          <a:lstStyle/>
          <a:p>
            <a:r>
              <a:rPr lang="en-US" dirty="0"/>
              <a:t>Quick Survey</a:t>
            </a:r>
          </a:p>
        </p:txBody>
      </p:sp>
      <p:sp>
        <p:nvSpPr>
          <p:cNvPr id="4" name="Slide Number Placeholder 3"/>
          <p:cNvSpPr>
            <a:spLocks noGrp="1"/>
          </p:cNvSpPr>
          <p:nvPr>
            <p:ph type="sldNum" sz="quarter" idx="12"/>
          </p:nvPr>
        </p:nvSpPr>
        <p:spPr/>
        <p:txBody>
          <a:bodyPr/>
          <a:lstStyle/>
          <a:p>
            <a:pPr>
              <a:defRPr/>
            </a:pPr>
            <a:fld id="{149A6DCC-6F46-4D9F-9029-15F32CE09E39}" type="slidenum">
              <a:rPr lang="en-US" sz="1400" smtClean="0">
                <a:solidFill>
                  <a:srgbClr val="000000"/>
                </a:solidFill>
              </a:rPr>
              <a:pPr>
                <a:defRPr/>
              </a:pPr>
              <a:t>17</a:t>
            </a:fld>
            <a:r>
              <a:rPr lang="en-US" sz="1400">
                <a:solidFill>
                  <a:srgbClr val="000000"/>
                </a:solidFill>
              </a:rPr>
              <a:t> </a:t>
            </a:r>
            <a:r>
              <a:rPr lang="en-US">
                <a:solidFill>
                  <a:srgbClr val="000000"/>
                </a:solidFill>
              </a:rPr>
              <a:t>© 2015 </a:t>
            </a:r>
            <a:r>
              <a:rPr lang="en-US" b="1" i="1">
                <a:solidFill>
                  <a:srgbClr val="000000"/>
                </a:solidFill>
                <a:latin typeface="Times New Roman" pitchFamily="18" charset="0"/>
                <a:cs typeface="Times New Roman" pitchFamily="18" charset="0"/>
              </a:rPr>
              <a:t>Computer Aid, Inc.</a:t>
            </a:r>
          </a:p>
          <a:p>
            <a:pPr>
              <a:defRPr/>
            </a:pPr>
            <a:endParaRPr lang="en-US" sz="1000" dirty="0">
              <a:solidFill>
                <a:srgbClr val="000000"/>
              </a:solidFill>
            </a:endParaRPr>
          </a:p>
        </p:txBody>
      </p:sp>
      <p:sp>
        <p:nvSpPr>
          <p:cNvPr id="5" name="TextBox 4"/>
          <p:cNvSpPr txBox="1"/>
          <p:nvPr/>
        </p:nvSpPr>
        <p:spPr>
          <a:xfrm>
            <a:off x="1219200" y="3048000"/>
            <a:ext cx="5943600" cy="969496"/>
          </a:xfrm>
          <a:prstGeom prst="rect">
            <a:avLst/>
          </a:prstGeom>
          <a:noFill/>
        </p:spPr>
        <p:txBody>
          <a:bodyPr wrap="square" rtlCol="0">
            <a:spAutoFit/>
          </a:bodyPr>
          <a:lstStyle/>
          <a:p>
            <a:r>
              <a:rPr lang="en-US" dirty="0"/>
              <a:t>“For driving skills, 93% of the U.S. sample and 69% of the Swedish sample put themselves in the top 50%</a:t>
            </a:r>
            <a:r>
              <a:rPr lang="en-US" baseline="30000" dirty="0"/>
              <a:t>“</a:t>
            </a:r>
          </a:p>
          <a:p>
            <a:r>
              <a:rPr lang="en-US" sz="1050" dirty="0" err="1"/>
              <a:t>Svenson</a:t>
            </a:r>
            <a:r>
              <a:rPr lang="en-US" sz="1050" dirty="0"/>
              <a:t>, Ola (February 1981). </a:t>
            </a:r>
            <a:r>
              <a:rPr lang="en-US" sz="1050" dirty="0">
                <a:hlinkClick r:id="rId2"/>
              </a:rPr>
              <a:t>"Are We All Less Risky and More Skillful Than Our Fellow Drivers?"</a:t>
            </a:r>
            <a:r>
              <a:rPr lang="en-US" sz="1050" dirty="0"/>
              <a:t>. </a:t>
            </a:r>
            <a:r>
              <a:rPr lang="en-US" sz="1050" i="1" dirty="0" err="1"/>
              <a:t>Acta</a:t>
            </a:r>
            <a:r>
              <a:rPr lang="en-US" sz="1050" i="1" dirty="0"/>
              <a:t> </a:t>
            </a:r>
            <a:r>
              <a:rPr lang="en-US" sz="1050" i="1" dirty="0" err="1"/>
              <a:t>Psychologica</a:t>
            </a:r>
            <a:r>
              <a:rPr lang="en-US" sz="1050" dirty="0"/>
              <a:t> </a:t>
            </a:r>
            <a:r>
              <a:rPr lang="en-US" sz="1050" b="1" dirty="0"/>
              <a:t>47</a:t>
            </a:r>
            <a:r>
              <a:rPr lang="en-US" sz="1050" dirty="0"/>
              <a:t> (2): 143–148. </a:t>
            </a:r>
            <a:r>
              <a:rPr lang="en-US" sz="1050" dirty="0">
                <a:hlinkClick r:id="rId3" tooltip="Digital object identifier"/>
              </a:rPr>
              <a:t>doi</a:t>
            </a:r>
            <a:r>
              <a:rPr lang="en-US" sz="1050" dirty="0"/>
              <a:t>:</a:t>
            </a:r>
            <a:r>
              <a:rPr lang="en-US" sz="1050" dirty="0">
                <a:hlinkClick r:id="rId4"/>
              </a:rPr>
              <a:t>10.1016/0001-6918(81)90005-6</a:t>
            </a:r>
            <a:r>
              <a:rPr lang="en-US" sz="1050" dirty="0"/>
              <a:t>.</a:t>
            </a:r>
          </a:p>
        </p:txBody>
      </p:sp>
      <p:sp>
        <p:nvSpPr>
          <p:cNvPr id="6" name="TextBox 5"/>
          <p:cNvSpPr txBox="1"/>
          <p:nvPr/>
        </p:nvSpPr>
        <p:spPr>
          <a:xfrm>
            <a:off x="1524000" y="4356404"/>
            <a:ext cx="5105400" cy="1131079"/>
          </a:xfrm>
          <a:prstGeom prst="rect">
            <a:avLst/>
          </a:prstGeom>
          <a:noFill/>
        </p:spPr>
        <p:txBody>
          <a:bodyPr wrap="square" rtlCol="0">
            <a:spAutoFit/>
          </a:bodyPr>
          <a:lstStyle/>
          <a:p>
            <a:r>
              <a:rPr lang="en-US" dirty="0"/>
              <a:t>“almost 80% of participants had evaluated themselves as being an above-average driver.”</a:t>
            </a:r>
          </a:p>
          <a:p>
            <a:r>
              <a:rPr lang="en-US" sz="1050" dirty="0"/>
              <a:t>Iain A. McCormick; Frank H. </a:t>
            </a:r>
            <a:r>
              <a:rPr lang="en-US" sz="1050" dirty="0" err="1"/>
              <a:t>Walkey</a:t>
            </a:r>
            <a:r>
              <a:rPr lang="en-US" sz="1050" dirty="0"/>
              <a:t>; Dianne E. Green (June 1986). "Comparative Perceptions of Driver Ability: A Confirmation and Expansion". </a:t>
            </a:r>
            <a:r>
              <a:rPr lang="en-US" sz="1050" i="1" dirty="0"/>
              <a:t>Accident Analysis &amp; Prevention</a:t>
            </a:r>
            <a:r>
              <a:rPr lang="en-US" sz="1050" dirty="0"/>
              <a:t> </a:t>
            </a:r>
            <a:r>
              <a:rPr lang="en-US" sz="1050" b="1" dirty="0"/>
              <a:t>18</a:t>
            </a:r>
            <a:r>
              <a:rPr lang="en-US" sz="1050" dirty="0"/>
              <a:t> (3): 205–208. </a:t>
            </a:r>
            <a:r>
              <a:rPr lang="en-US" sz="1050" dirty="0">
                <a:hlinkClick r:id="rId3" tooltip="Digital object identifier"/>
              </a:rPr>
              <a:t>doi</a:t>
            </a:r>
            <a:r>
              <a:rPr lang="en-US" sz="1050" dirty="0"/>
              <a:t>:</a:t>
            </a:r>
            <a:r>
              <a:rPr lang="en-US" sz="1050" dirty="0">
                <a:hlinkClick r:id="rId5"/>
              </a:rPr>
              <a:t>10.1016/0001-4575(86)90004-7</a:t>
            </a:r>
            <a:r>
              <a:rPr lang="en-US" sz="1050" dirty="0"/>
              <a:t>.</a:t>
            </a:r>
          </a:p>
        </p:txBody>
      </p:sp>
    </p:spTree>
    <p:extLst>
      <p:ext uri="{BB962C8B-B14F-4D97-AF65-F5344CB8AC3E}">
        <p14:creationId xmlns:p14="http://schemas.microsoft.com/office/powerpoint/2010/main" val="12992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sz="4000" dirty="0" smtClean="0"/>
              <a:t>We Deceive Ourselves So As To Persuade Others of Our Worth</a:t>
            </a:r>
            <a:endParaRPr lang="en-US" sz="4000" dirty="0"/>
          </a:p>
        </p:txBody>
      </p:sp>
      <p:sp>
        <p:nvSpPr>
          <p:cNvPr id="6" name="Content Placeholder 2"/>
          <p:cNvSpPr>
            <a:spLocks noGrp="1"/>
          </p:cNvSpPr>
          <p:nvPr>
            <p:ph idx="1"/>
          </p:nvPr>
        </p:nvSpPr>
        <p:spPr>
          <a:xfrm>
            <a:off x="457200" y="1905000"/>
            <a:ext cx="7620000" cy="3581400"/>
          </a:xfrm>
        </p:spPr>
        <p:txBody>
          <a:bodyPr/>
          <a:lstStyle/>
          <a:p>
            <a:r>
              <a:rPr lang="en-US" sz="2000" dirty="0"/>
              <a:t>“A survey of university professors found that 94% thought they were better at their jobs than their average colleague”</a:t>
            </a:r>
          </a:p>
          <a:p>
            <a:pPr marL="114300" indent="0">
              <a:buNone/>
            </a:pPr>
            <a:endParaRPr lang="en-US" sz="2000" dirty="0"/>
          </a:p>
          <a:p>
            <a:r>
              <a:rPr lang="en-US" sz="2000" dirty="0"/>
              <a:t>“A survey of 1 Million high school seniors found that all thought they were above average [in their] ability to get along with others”</a:t>
            </a:r>
          </a:p>
          <a:p>
            <a:endParaRPr lang="en-US" sz="2000" dirty="0"/>
          </a:p>
          <a:p>
            <a:pPr marL="114300" indent="0" algn="r">
              <a:buNone/>
            </a:pPr>
            <a:r>
              <a:rPr lang="en-US" sz="1600" dirty="0"/>
              <a:t>- Thomas </a:t>
            </a:r>
            <a:r>
              <a:rPr lang="en-US" sz="1600" dirty="0" err="1"/>
              <a:t>Gilovich</a:t>
            </a:r>
            <a:r>
              <a:rPr lang="en-US" sz="1600" dirty="0"/>
              <a:t>, 1993, </a:t>
            </a:r>
            <a:r>
              <a:rPr lang="en-US" sz="1600" b="1" i="1" u="sng" dirty="0"/>
              <a:t>How We Know What Isn’t So</a:t>
            </a:r>
          </a:p>
        </p:txBody>
      </p:sp>
    </p:spTree>
    <p:extLst>
      <p:ext uri="{BB962C8B-B14F-4D97-AF65-F5344CB8AC3E}">
        <p14:creationId xmlns:p14="http://schemas.microsoft.com/office/powerpoint/2010/main" val="30111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“Problem State” Takeaways</a:t>
            </a:r>
          </a:p>
        </p:txBody>
      </p:sp>
      <p:sp>
        <p:nvSpPr>
          <p:cNvPr id="6" name="Content Placeholder 2"/>
          <p:cNvSpPr>
            <a:spLocks noGrp="1"/>
          </p:cNvSpPr>
          <p:nvPr>
            <p:ph idx="1"/>
          </p:nvPr>
        </p:nvSpPr>
        <p:spPr>
          <a:xfrm>
            <a:off x="381000" y="1676400"/>
            <a:ext cx="8153400" cy="4038600"/>
          </a:xfrm>
        </p:spPr>
        <p:txBody>
          <a:bodyPr>
            <a:noAutofit/>
          </a:bodyPr>
          <a:lstStyle/>
          <a:p>
            <a:pPr marL="571500" indent="-457200">
              <a:lnSpc>
                <a:spcPts val="2600"/>
              </a:lnSpc>
              <a:spcBef>
                <a:spcPts val="0"/>
              </a:spcBef>
              <a:buFont typeface="+mj-lt"/>
              <a:buAutoNum type="arabicPeriod"/>
            </a:pPr>
            <a:r>
              <a:rPr lang="en-US" sz="2800" dirty="0"/>
              <a:t>Stop expecting PMs to ‘do the right thing’.  </a:t>
            </a:r>
          </a:p>
          <a:p>
            <a:pPr marL="514350" lvl="1" indent="0">
              <a:lnSpc>
                <a:spcPts val="2600"/>
              </a:lnSpc>
              <a:spcBef>
                <a:spcPts val="0"/>
              </a:spcBef>
              <a:buNone/>
            </a:pPr>
            <a:r>
              <a:rPr lang="en-US" sz="2000" dirty="0"/>
              <a:t>Despite all the training and encouragement, PMs are still human and will tend to self-deceive (and then pass it on).  </a:t>
            </a:r>
          </a:p>
          <a:p>
            <a:pPr marL="571500" indent="-457200">
              <a:lnSpc>
                <a:spcPts val="2200"/>
              </a:lnSpc>
              <a:spcBef>
                <a:spcPts val="0"/>
              </a:spcBef>
              <a:buFont typeface="+mj-lt"/>
              <a:buAutoNum type="arabicPeriod"/>
            </a:pPr>
            <a:endParaRPr lang="en-US" sz="2400" dirty="0"/>
          </a:p>
          <a:p>
            <a:pPr marL="571500" indent="-457200">
              <a:lnSpc>
                <a:spcPts val="2600"/>
              </a:lnSpc>
              <a:spcBef>
                <a:spcPts val="0"/>
              </a:spcBef>
              <a:buFont typeface="+mj-lt"/>
              <a:buAutoNum type="arabicPeriod"/>
            </a:pPr>
            <a:r>
              <a:rPr lang="en-US" sz="2800" dirty="0"/>
              <a:t>Make self deception impossible.</a:t>
            </a:r>
          </a:p>
          <a:p>
            <a:pPr marL="514350" lvl="1" indent="0">
              <a:lnSpc>
                <a:spcPts val="2600"/>
              </a:lnSpc>
              <a:spcBef>
                <a:spcPts val="0"/>
              </a:spcBef>
              <a:buNone/>
            </a:pPr>
            <a:r>
              <a:rPr lang="en-US" sz="2000" dirty="0"/>
              <a:t>Provide PMs with  timely, objective, action-compelling information.</a:t>
            </a:r>
          </a:p>
          <a:p>
            <a:pPr marL="571500" indent="-457200">
              <a:lnSpc>
                <a:spcPts val="2600"/>
              </a:lnSpc>
              <a:spcBef>
                <a:spcPts val="0"/>
              </a:spcBef>
              <a:buFont typeface="+mj-lt"/>
              <a:buAutoNum type="arabicPeriod"/>
            </a:pPr>
            <a:endParaRPr lang="en-US" sz="2000" dirty="0"/>
          </a:p>
          <a:p>
            <a:pPr marL="571500" indent="-457200">
              <a:lnSpc>
                <a:spcPts val="2600"/>
              </a:lnSpc>
              <a:spcBef>
                <a:spcPts val="0"/>
              </a:spcBef>
              <a:buFont typeface="+mj-lt"/>
              <a:buAutoNum type="arabicPeriod"/>
            </a:pPr>
            <a:r>
              <a:rPr lang="en-US" sz="2800" dirty="0"/>
              <a:t>Make ignoring important information impossible. </a:t>
            </a:r>
          </a:p>
          <a:p>
            <a:pPr marL="514350" lvl="1" indent="0">
              <a:lnSpc>
                <a:spcPts val="2600"/>
              </a:lnSpc>
              <a:spcBef>
                <a:spcPts val="0"/>
              </a:spcBef>
              <a:buNone/>
            </a:pPr>
            <a:r>
              <a:rPr lang="en-US" sz="2000" dirty="0"/>
              <a:t>Provide PM management with information necessary to hold PMs accountable. </a:t>
            </a:r>
          </a:p>
        </p:txBody>
      </p:sp>
    </p:spTree>
    <p:extLst>
      <p:ext uri="{BB962C8B-B14F-4D97-AF65-F5344CB8AC3E}">
        <p14:creationId xmlns:p14="http://schemas.microsoft.com/office/powerpoint/2010/main" val="140001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a:t>John Bowen</a:t>
            </a:r>
          </a:p>
        </p:txBody>
      </p:sp>
      <p:sp>
        <p:nvSpPr>
          <p:cNvPr id="3" name="Content Placeholder 2"/>
          <p:cNvSpPr>
            <a:spLocks noGrp="1"/>
          </p:cNvSpPr>
          <p:nvPr>
            <p:ph idx="1"/>
          </p:nvPr>
        </p:nvSpPr>
        <p:spPr>
          <a:xfrm>
            <a:off x="0" y="1600200"/>
            <a:ext cx="9144000" cy="4525963"/>
          </a:xfrm>
        </p:spPr>
        <p:txBody>
          <a:bodyPr/>
          <a:lstStyle/>
          <a:p>
            <a:pPr marL="1096963" lvl="1" indent="-520700">
              <a:buClr>
                <a:schemeClr val="bg1"/>
              </a:buClr>
              <a:buSzPct val="80000"/>
              <a:buFont typeface="Wingdings" pitchFamily="2" charset="2"/>
              <a:buChar char="Ø"/>
            </a:pPr>
            <a:r>
              <a:rPr lang="en-US" sz="1800" b="1" i="1" dirty="0">
                <a:latin typeface="Calibri" pitchFamily="34" charset="0"/>
                <a:ea typeface="Calibri" pitchFamily="34" charset="0"/>
                <a:cs typeface="Calibri" pitchFamily="34" charset="0"/>
              </a:rPr>
              <a:t>Director </a:t>
            </a:r>
            <a:r>
              <a:rPr lang="en-US" sz="1800" b="1" dirty="0">
                <a:latin typeface="Calibri" pitchFamily="34" charset="0"/>
                <a:ea typeface="Calibri" pitchFamily="34" charset="0"/>
                <a:cs typeface="Calibri" pitchFamily="34" charset="0"/>
              </a:rPr>
              <a:t>– Global Partnerships, Computer Aid, Inc. – 2009-present</a:t>
            </a:r>
          </a:p>
          <a:p>
            <a:pPr marL="1096963" lvl="1" indent="-520700">
              <a:buClr>
                <a:schemeClr val="bg1"/>
              </a:buClr>
              <a:buSzPct val="80000"/>
              <a:buFont typeface="Wingdings" pitchFamily="2" charset="2"/>
              <a:buChar char="Ø"/>
            </a:pPr>
            <a:r>
              <a:rPr lang="en-US" sz="1800" b="1" i="1" dirty="0">
                <a:latin typeface="Calibri" pitchFamily="34" charset="0"/>
                <a:ea typeface="Calibri" pitchFamily="34" charset="0"/>
                <a:cs typeface="Calibri" pitchFamily="34" charset="0"/>
              </a:rPr>
              <a:t>CIO</a:t>
            </a:r>
            <a:r>
              <a:rPr lang="en-US" sz="1800" b="1" dirty="0">
                <a:latin typeface="Calibri" pitchFamily="34" charset="0"/>
                <a:ea typeface="Calibri" pitchFamily="34" charset="0"/>
                <a:cs typeface="Calibri" pitchFamily="34" charset="0"/>
              </a:rPr>
              <a:t> – PPL Global - 1999-2009</a:t>
            </a:r>
          </a:p>
          <a:p>
            <a:pPr marL="1096963" lvl="1" indent="-520700">
              <a:buClr>
                <a:schemeClr val="bg1"/>
              </a:buClr>
              <a:buSzPct val="80000"/>
              <a:buFont typeface="Wingdings" pitchFamily="2" charset="2"/>
              <a:buChar char="Ø"/>
            </a:pPr>
            <a:r>
              <a:rPr lang="en-US" sz="1800" b="1" i="1" dirty="0">
                <a:latin typeface="Calibri" pitchFamily="34" charset="0"/>
                <a:ea typeface="Calibri" pitchFamily="34" charset="0"/>
                <a:cs typeface="Calibri" pitchFamily="34" charset="0"/>
              </a:rPr>
              <a:t>President</a:t>
            </a:r>
            <a:r>
              <a:rPr lang="en-US" sz="1800" b="1" dirty="0">
                <a:latin typeface="Calibri" pitchFamily="34" charset="0"/>
                <a:ea typeface="Calibri" pitchFamily="34" charset="0"/>
                <a:cs typeface="Calibri" pitchFamily="34" charset="0"/>
              </a:rPr>
              <a:t> – Management Envision – 2012-present - research and consulting </a:t>
            </a:r>
          </a:p>
          <a:p>
            <a:pPr marL="1096963" lvl="1" indent="-520700">
              <a:buClr>
                <a:schemeClr val="bg1"/>
              </a:buClr>
              <a:buSzPct val="80000"/>
              <a:buFont typeface="Wingdings" pitchFamily="2" charset="2"/>
              <a:buChar char="Ø"/>
            </a:pPr>
            <a:r>
              <a:rPr lang="en-US" sz="1800" b="1" dirty="0">
                <a:latin typeface="Calibri" pitchFamily="34" charset="0"/>
                <a:ea typeface="Calibri" pitchFamily="34" charset="0"/>
                <a:cs typeface="Calibri" pitchFamily="34" charset="0"/>
              </a:rPr>
              <a:t>Lived in Argentina and Chile for four years</a:t>
            </a:r>
          </a:p>
          <a:p>
            <a:pPr marL="1096963" lvl="1" indent="-520700">
              <a:buClr>
                <a:schemeClr val="bg1"/>
              </a:buClr>
              <a:buSzPct val="80000"/>
              <a:buFont typeface="Wingdings" pitchFamily="2" charset="2"/>
              <a:buChar char="Ø"/>
            </a:pPr>
            <a:r>
              <a:rPr lang="en-US" sz="1800" b="1" dirty="0">
                <a:latin typeface="Calibri" pitchFamily="34" charset="0"/>
                <a:ea typeface="Calibri" pitchFamily="34" charset="0"/>
                <a:cs typeface="Calibri" pitchFamily="34" charset="0"/>
              </a:rPr>
              <a:t>Project management experience: </a:t>
            </a:r>
            <a:br>
              <a:rPr lang="en-US" sz="1800" b="1" dirty="0">
                <a:latin typeface="Calibri" pitchFamily="34" charset="0"/>
                <a:ea typeface="Calibri" pitchFamily="34" charset="0"/>
                <a:cs typeface="Calibri" pitchFamily="34" charset="0"/>
              </a:rPr>
            </a:br>
            <a:r>
              <a:rPr lang="en-US" sz="1800" b="1" dirty="0">
                <a:latin typeface="Calibri" pitchFamily="34" charset="0"/>
                <a:ea typeface="Calibri" pitchFamily="34" charset="0"/>
                <a:cs typeface="Calibri" pitchFamily="34" charset="0"/>
              </a:rPr>
              <a:t>Multinational projects in Latin America, Europe, Middle East, Asia, Africa</a:t>
            </a:r>
            <a:br>
              <a:rPr lang="en-US" sz="1800" b="1" dirty="0">
                <a:latin typeface="Calibri" pitchFamily="34" charset="0"/>
                <a:ea typeface="Calibri" pitchFamily="34" charset="0"/>
                <a:cs typeface="Calibri" pitchFamily="34" charset="0"/>
              </a:rPr>
            </a:br>
            <a:r>
              <a:rPr lang="en-US" sz="1800" b="1" dirty="0">
                <a:latin typeface="Calibri" pitchFamily="34" charset="0"/>
                <a:ea typeface="Calibri" pitchFamily="34" charset="0"/>
                <a:cs typeface="Calibri" pitchFamily="34" charset="0"/>
              </a:rPr>
              <a:t> 	4-year project in US and UK (WMS, OMS, GIS, CIS, MMS) </a:t>
            </a:r>
          </a:p>
          <a:p>
            <a:pPr marL="1096963" lvl="1" indent="-520700">
              <a:buClr>
                <a:schemeClr val="bg1"/>
              </a:buClr>
              <a:buSzPct val="80000"/>
            </a:pPr>
            <a:r>
              <a:rPr lang="en-US" sz="1800" b="1" dirty="0">
                <a:latin typeface="Calibri" pitchFamily="34" charset="0"/>
                <a:ea typeface="Calibri" pitchFamily="34" charset="0"/>
                <a:cs typeface="Calibri" pitchFamily="34" charset="0"/>
              </a:rPr>
              <a:t>	5-year project in 8 companies in 5 countries (ERP, CIS, GIS, WMS, SCADA)</a:t>
            </a:r>
          </a:p>
          <a:p>
            <a:pPr marL="1096963" lvl="1" indent="-520700">
              <a:buClr>
                <a:schemeClr val="bg1"/>
              </a:buClr>
              <a:buSzPct val="80000"/>
              <a:buFont typeface="Wingdings" pitchFamily="2" charset="2"/>
              <a:buChar char="Ø"/>
            </a:pPr>
            <a:r>
              <a:rPr lang="en-US" sz="1800" b="1" dirty="0">
                <a:latin typeface="Calibri" pitchFamily="34" charset="0"/>
                <a:ea typeface="Calibri" pitchFamily="34" charset="0"/>
                <a:cs typeface="Calibri" pitchFamily="34" charset="0"/>
              </a:rPr>
              <a:t>Education: DePauw University - Mathematics, Computer Science, Symbolic Logic</a:t>
            </a:r>
          </a:p>
          <a:p>
            <a:pPr marL="1096963" lvl="1" indent="-520700">
              <a:buClr>
                <a:schemeClr val="bg1"/>
              </a:buClr>
              <a:buSzPct val="80000"/>
              <a:buFont typeface="Wingdings" pitchFamily="2" charset="2"/>
              <a:buChar char="Ø"/>
            </a:pPr>
            <a:r>
              <a:rPr lang="en-US" sz="1800" b="1" dirty="0">
                <a:latin typeface="Calibri" pitchFamily="34" charset="0"/>
                <a:ea typeface="Calibri" pitchFamily="34" charset="0"/>
                <a:cs typeface="Calibri" pitchFamily="34" charset="0"/>
              </a:rPr>
              <a:t>Visiting lecturer: Lehigh University, Iacocca Institute, Global Village,</a:t>
            </a:r>
          </a:p>
          <a:p>
            <a:pPr marL="1096963" lvl="1" indent="-520700">
              <a:buClr>
                <a:schemeClr val="bg1"/>
              </a:buClr>
              <a:buSzPct val="80000"/>
              <a:buFont typeface="Wingdings" pitchFamily="2" charset="2"/>
              <a:buChar char="Ø"/>
            </a:pPr>
            <a:r>
              <a:rPr lang="en-US" sz="1800" b="1" dirty="0">
                <a:latin typeface="Calibri" pitchFamily="34" charset="0"/>
                <a:ea typeface="Calibri" pitchFamily="34" charset="0"/>
                <a:cs typeface="Calibri" pitchFamily="34" charset="0"/>
              </a:rPr>
              <a:t>Drexel University, DePauw University, </a:t>
            </a:r>
            <a:r>
              <a:rPr lang="en-US" sz="1800" b="1" dirty="0" err="1">
                <a:latin typeface="Calibri" pitchFamily="34" charset="0"/>
                <a:ea typeface="Calibri" pitchFamily="34" charset="0"/>
                <a:cs typeface="Calibri" pitchFamily="34" charset="0"/>
              </a:rPr>
              <a:t>DeSales</a:t>
            </a:r>
            <a:r>
              <a:rPr lang="en-US" sz="1800" b="1" dirty="0">
                <a:latin typeface="Calibri" pitchFamily="34" charset="0"/>
                <a:ea typeface="Calibri" pitchFamily="34" charset="0"/>
                <a:cs typeface="Calibri" pitchFamily="34" charset="0"/>
              </a:rPr>
              <a:t> University, Muhlenberg College – </a:t>
            </a:r>
          </a:p>
          <a:p>
            <a:pPr marL="1954213" lvl="3" indent="-520700">
              <a:buClr>
                <a:schemeClr val="bg1"/>
              </a:buClr>
              <a:buSzPct val="80000"/>
              <a:buNone/>
            </a:pPr>
            <a:r>
              <a:rPr lang="en-US" sz="1800" b="1" dirty="0">
                <a:latin typeface="Calibri" pitchFamily="34" charset="0"/>
                <a:ea typeface="Calibri" pitchFamily="34" charset="0"/>
                <a:cs typeface="Calibri" pitchFamily="34" charset="0"/>
              </a:rPr>
              <a:t>Information Engineering, International IT, Global Business, Project/Program/Portfolio/Process Management </a:t>
            </a:r>
          </a:p>
          <a:p>
            <a:pPr marL="1096963" lvl="1" indent="-520700">
              <a:buClr>
                <a:schemeClr val="bg1"/>
              </a:buClr>
              <a:buSzPct val="80000"/>
            </a:pPr>
            <a:endParaRPr lang="en-US" sz="1050" b="1" dirty="0">
              <a:latin typeface="Calibri" pitchFamily="34" charset="0"/>
              <a:ea typeface="Calibri" pitchFamily="34" charset="0"/>
              <a:cs typeface="Calibri" pitchFamily="34" charset="0"/>
            </a:endParaRPr>
          </a:p>
          <a:p>
            <a:pPr>
              <a:buNone/>
            </a:pPr>
            <a:endParaRPr lang="en-US" sz="2800" dirty="0"/>
          </a:p>
        </p:txBody>
      </p:sp>
    </p:spTree>
    <p:extLst>
      <p:ext uri="{BB962C8B-B14F-4D97-AF65-F5344CB8AC3E}">
        <p14:creationId xmlns:p14="http://schemas.microsoft.com/office/powerpoint/2010/main" val="1260504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p:nvPr/>
        </p:nvSpPr>
        <p:spPr>
          <a:xfrm>
            <a:off x="0" y="4953000"/>
            <a:ext cx="9144000"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1"/>
          <p:cNvSpPr txBox="1">
            <a:spLocks/>
          </p:cNvSpPr>
          <p:nvPr/>
        </p:nvSpPr>
        <p:spPr>
          <a:xfrm>
            <a:off x="241610" y="37214"/>
            <a:ext cx="8826189" cy="764779"/>
          </a:xfrm>
          <a:prstGeom prst="rect">
            <a:avLst/>
          </a:prstGeom>
        </p:spPr>
        <p:txBody>
          <a:bodyPr>
            <a:noAutofit/>
          </a:bodyPr>
          <a:lstStyle>
            <a:lvl1pPr algn="l" defTabSz="914400" rtl="0" eaLnBrk="1" latinLnBrk="0" hangingPunct="1">
              <a:spcBef>
                <a:spcPct val="0"/>
              </a:spcBef>
              <a:buNone/>
              <a:defRPr sz="3200" kern="1200">
                <a:solidFill>
                  <a:schemeClr val="bg1">
                    <a:lumMod val="85000"/>
                  </a:schemeClr>
                </a:solidFill>
                <a:latin typeface="+mj-lt"/>
                <a:ea typeface="+mj-ea"/>
                <a:cs typeface="+mj-cs"/>
              </a:defRPr>
            </a:lvl1pPr>
          </a:lstStyle>
          <a:p>
            <a:r>
              <a:rPr lang="en-US" sz="4000" dirty="0" smtClean="0">
                <a:solidFill>
                  <a:schemeClr val="bg1"/>
                </a:solidFill>
                <a:latin typeface="+mn-lt"/>
              </a:rPr>
              <a:t>Project Manager Development Must Improve</a:t>
            </a:r>
            <a:endParaRPr lang="en-US" sz="4000" dirty="0">
              <a:solidFill>
                <a:schemeClr val="bg1"/>
              </a:solidFill>
              <a:latin typeface="+mn-lt"/>
            </a:endParaRPr>
          </a:p>
        </p:txBody>
      </p:sp>
      <p:sp>
        <p:nvSpPr>
          <p:cNvPr id="7" name="Slide Number Placeholder 1"/>
          <p:cNvSpPr txBox="1">
            <a:spLocks/>
          </p:cNvSpPr>
          <p:nvPr/>
        </p:nvSpPr>
        <p:spPr bwMode="auto">
          <a:xfrm>
            <a:off x="8667755" y="6515100"/>
            <a:ext cx="468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04CD40-A37F-4284-9DD3-753773D08915}" type="slidenum">
              <a:rPr lang="en-US" sz="1000">
                <a:solidFill>
                  <a:srgbClr val="FFFFFF"/>
                </a:solidFill>
              </a:rPr>
              <a:pPr eaLnBrk="1" hangingPunct="1"/>
              <a:t>20</a:t>
            </a:fld>
            <a:endParaRPr lang="en-US" sz="1000" dirty="0">
              <a:solidFill>
                <a:srgbClr val="FFFFFF"/>
              </a:solidFill>
            </a:endParaRPr>
          </a:p>
        </p:txBody>
      </p:sp>
      <p:sp>
        <p:nvSpPr>
          <p:cNvPr id="8" name="Rectangle 3"/>
          <p:cNvSpPr txBox="1">
            <a:spLocks noChangeArrowheads="1"/>
          </p:cNvSpPr>
          <p:nvPr/>
        </p:nvSpPr>
        <p:spPr>
          <a:xfrm>
            <a:off x="152401" y="2746744"/>
            <a:ext cx="8749510" cy="1905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800" kern="1200">
                <a:solidFill>
                  <a:schemeClr val="bg1"/>
                </a:solidFill>
                <a:latin typeface="+mn-lt"/>
                <a:ea typeface="+mn-ea"/>
                <a:cs typeface="+mn-cs"/>
              </a:defRPr>
            </a:lvl1pPr>
            <a:lvl2pPr marL="0" indent="0" algn="l" defTabSz="914400" rtl="0" eaLnBrk="1" latinLnBrk="0" hangingPunct="1">
              <a:spcBef>
                <a:spcPct val="20000"/>
              </a:spcBef>
              <a:buFontTx/>
              <a:buNone/>
              <a:defRPr sz="1800" kern="1200">
                <a:solidFill>
                  <a:schemeClr val="bg1"/>
                </a:solidFill>
                <a:latin typeface="+mn-lt"/>
                <a:ea typeface="+mn-ea"/>
                <a:cs typeface="+mn-cs"/>
              </a:defRPr>
            </a:lvl2pPr>
            <a:lvl3pPr marL="0" indent="0" algn="l" defTabSz="914400" rtl="0" eaLnBrk="1" latinLnBrk="0" hangingPunct="1">
              <a:spcBef>
                <a:spcPct val="20000"/>
              </a:spcBef>
              <a:buFontTx/>
              <a:buNone/>
              <a:defRPr sz="1800" kern="1200">
                <a:solidFill>
                  <a:schemeClr val="bg1"/>
                </a:solidFill>
                <a:latin typeface="+mn-lt"/>
                <a:ea typeface="+mn-ea"/>
                <a:cs typeface="+mn-cs"/>
              </a:defRPr>
            </a:lvl3pPr>
            <a:lvl4pPr marL="0" indent="0" algn="l" defTabSz="914400" rtl="0" eaLnBrk="1" latinLnBrk="0" hangingPunct="1">
              <a:spcBef>
                <a:spcPct val="20000"/>
              </a:spcBef>
              <a:buFontTx/>
              <a:buNone/>
              <a:defRPr sz="1800" kern="1200">
                <a:solidFill>
                  <a:schemeClr val="bg1"/>
                </a:solidFill>
                <a:latin typeface="+mn-lt"/>
                <a:ea typeface="+mn-ea"/>
                <a:cs typeface="+mn-cs"/>
              </a:defRPr>
            </a:lvl4pPr>
            <a:lvl5pPr marL="0" indent="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ltLang="en-US" sz="3200" b="1" dirty="0" smtClean="0">
                <a:solidFill>
                  <a:schemeClr val="tx1"/>
                </a:solidFill>
              </a:rPr>
              <a:t>“Successful </a:t>
            </a:r>
            <a:r>
              <a:rPr lang="en-US" altLang="en-US" sz="3200" b="1" dirty="0">
                <a:solidFill>
                  <a:schemeClr val="tx1"/>
                </a:solidFill>
              </a:rPr>
              <a:t>projects are led, not managed.”</a:t>
            </a:r>
          </a:p>
          <a:p>
            <a:pPr lvl="1"/>
            <a:endParaRPr lang="en-US" altLang="en-US" sz="2800" b="1" dirty="0">
              <a:solidFill>
                <a:schemeClr val="tx1"/>
              </a:solidFill>
            </a:endParaRPr>
          </a:p>
          <a:p>
            <a:pPr lvl="1" algn="r"/>
            <a:r>
              <a:rPr lang="en-US" altLang="en-US" sz="1500" i="1" dirty="0">
                <a:solidFill>
                  <a:schemeClr val="tx1"/>
                </a:solidFill>
                <a:cs typeface="Tahoma" pitchFamily="34" charset="0"/>
              </a:rPr>
              <a:t>Great Project Management</a:t>
            </a:r>
            <a:endParaRPr lang="en-US" sz="2800" b="1" dirty="0">
              <a:solidFill>
                <a:schemeClr val="tx1"/>
              </a:solidFill>
            </a:endParaRPr>
          </a:p>
          <a:p>
            <a:pPr lvl="1"/>
            <a:endParaRPr lang="en-US" altLang="en-US" sz="2800" b="1" dirty="0">
              <a:solidFill>
                <a:schemeClr val="tx1"/>
              </a:solidFill>
            </a:endParaRPr>
          </a:p>
          <a:p>
            <a:endParaRPr lang="en-US" sz="2800" b="1" dirty="0">
              <a:latin typeface="Calibri" pitchFamily="34" charset="0"/>
              <a:cs typeface="Calibri" pitchFamily="34" charset="0"/>
            </a:endParaRPr>
          </a:p>
          <a:p>
            <a:pPr algn="r"/>
            <a:endParaRPr lang="en-US" altLang="en-US" sz="1400" dirty="0"/>
          </a:p>
        </p:txBody>
      </p:sp>
    </p:spTree>
    <p:extLst>
      <p:ext uri="{BB962C8B-B14F-4D97-AF65-F5344CB8AC3E}">
        <p14:creationId xmlns:p14="http://schemas.microsoft.com/office/powerpoint/2010/main" val="261519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oni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16198"/>
            <a:ext cx="7467600" cy="7480002"/>
          </a:xfrm>
          <a:prstGeom prst="rect">
            <a:avLst/>
          </a:prstGeom>
        </p:spPr>
      </p:pic>
      <p:sp>
        <p:nvSpPr>
          <p:cNvPr id="5" name="Slide Number Placeholder 1"/>
          <p:cNvSpPr txBox="1">
            <a:spLocks/>
          </p:cNvSpPr>
          <p:nvPr/>
        </p:nvSpPr>
        <p:spPr bwMode="auto">
          <a:xfrm>
            <a:off x="8667755" y="6515100"/>
            <a:ext cx="468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04CD40-A37F-4284-9DD3-753773D08915}" type="slidenum">
              <a:rPr lang="en-US" sz="1000">
                <a:solidFill>
                  <a:srgbClr val="FFFFFF"/>
                </a:solidFill>
              </a:rPr>
              <a:pPr eaLnBrk="1" hangingPunct="1"/>
              <a:t>21</a:t>
            </a:fld>
            <a:endParaRPr lang="en-US" sz="1000"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02813368"/>
              </p:ext>
            </p:extLst>
          </p:nvPr>
        </p:nvGraphicFramePr>
        <p:xfrm>
          <a:off x="1773866" y="870102"/>
          <a:ext cx="5562600" cy="4077614"/>
        </p:xfrm>
        <a:graphic>
          <a:graphicData uri="http://schemas.openxmlformats.org/drawingml/2006/table">
            <a:tbl>
              <a:tblPr firstRow="1" bandRow="1">
                <a:tableStyleId>{5C22544A-7EE6-4342-B048-85BDC9FD1C3A}</a:tableStyleId>
              </a:tblPr>
              <a:tblGrid>
                <a:gridCol w="2781300">
                  <a:extLst>
                    <a:ext uri="{9D8B030D-6E8A-4147-A177-3AD203B41FA5}">
                      <a16:colId xmlns="" xmlns:a16="http://schemas.microsoft.com/office/drawing/2014/main" val="20000"/>
                    </a:ext>
                  </a:extLst>
                </a:gridCol>
                <a:gridCol w="2781300">
                  <a:extLst>
                    <a:ext uri="{9D8B030D-6E8A-4147-A177-3AD203B41FA5}">
                      <a16:colId xmlns="" xmlns:a16="http://schemas.microsoft.com/office/drawing/2014/main" val="20001"/>
                    </a:ext>
                  </a:extLst>
                </a:gridCol>
              </a:tblGrid>
              <a:tr h="373492">
                <a:tc>
                  <a:txBody>
                    <a:bodyPr/>
                    <a:lstStyle/>
                    <a:p>
                      <a:pPr algn="ctr"/>
                      <a:r>
                        <a:rPr lang="en-US" sz="1800" dirty="0">
                          <a:solidFill>
                            <a:schemeClr val="tx1"/>
                          </a:solidFill>
                        </a:rPr>
                        <a:t>Project Management</a:t>
                      </a:r>
                    </a:p>
                  </a:txBody>
                  <a:tcPr marL="91436" marR="91436" marT="45723" marB="45723">
                    <a:solidFill>
                      <a:schemeClr val="tx2">
                        <a:lumMod val="20000"/>
                        <a:lumOff val="80000"/>
                      </a:schemeClr>
                    </a:solidFill>
                  </a:tcPr>
                </a:tc>
                <a:tc>
                  <a:txBody>
                    <a:bodyPr/>
                    <a:lstStyle/>
                    <a:p>
                      <a:pPr algn="ctr"/>
                      <a:r>
                        <a:rPr lang="en-US" sz="1800" dirty="0">
                          <a:solidFill>
                            <a:schemeClr val="tx1"/>
                          </a:solidFill>
                        </a:rPr>
                        <a:t>Project</a:t>
                      </a:r>
                      <a:r>
                        <a:rPr lang="en-US" sz="1800" baseline="0" dirty="0">
                          <a:solidFill>
                            <a:schemeClr val="tx1"/>
                          </a:solidFill>
                        </a:rPr>
                        <a:t> Leadership</a:t>
                      </a:r>
                      <a:endParaRPr lang="en-US" sz="1800" dirty="0">
                        <a:solidFill>
                          <a:schemeClr val="tx1"/>
                        </a:solidFill>
                      </a:endParaRPr>
                    </a:p>
                  </a:txBody>
                  <a:tcPr marL="91436" marR="91436" marT="45723" marB="45723">
                    <a:solidFill>
                      <a:schemeClr val="tx2">
                        <a:lumMod val="20000"/>
                        <a:lumOff val="80000"/>
                      </a:schemeClr>
                    </a:solidFill>
                  </a:tcPr>
                </a:tc>
                <a:extLst>
                  <a:ext uri="{0D108BD9-81ED-4DB2-BD59-A6C34878D82A}">
                    <a16:rowId xmlns="" xmlns:a16="http://schemas.microsoft.com/office/drawing/2014/main" val="10000"/>
                  </a:ext>
                </a:extLst>
              </a:tr>
              <a:tr h="509686">
                <a:tc>
                  <a:txBody>
                    <a:bodyPr/>
                    <a:lstStyle/>
                    <a:p>
                      <a:pPr algn="ctr"/>
                      <a:r>
                        <a:rPr lang="en-US" sz="1600" b="1" dirty="0"/>
                        <a:t>Methodology</a:t>
                      </a:r>
                    </a:p>
                  </a:txBody>
                  <a:tcPr marL="91436" marR="91436" marT="45723" marB="45723" anchor="ctr">
                    <a:solidFill>
                      <a:schemeClr val="bg2"/>
                    </a:solidFill>
                  </a:tcPr>
                </a:tc>
                <a:tc>
                  <a:txBody>
                    <a:bodyPr/>
                    <a:lstStyle/>
                    <a:p>
                      <a:pPr algn="ctr"/>
                      <a:r>
                        <a:rPr lang="en-US" sz="1600" b="1" dirty="0"/>
                        <a:t>Leadership</a:t>
                      </a:r>
                    </a:p>
                  </a:txBody>
                  <a:tcPr marL="91436" marR="91436" marT="45723" marB="45723" anchor="ctr">
                    <a:solidFill>
                      <a:schemeClr val="bg2"/>
                    </a:solidFill>
                  </a:tcPr>
                </a:tc>
                <a:extLst>
                  <a:ext uri="{0D108BD9-81ED-4DB2-BD59-A6C34878D82A}">
                    <a16:rowId xmlns="" xmlns:a16="http://schemas.microsoft.com/office/drawing/2014/main" val="10001"/>
                  </a:ext>
                </a:extLst>
              </a:tr>
              <a:tr h="509686">
                <a:tc>
                  <a:txBody>
                    <a:bodyPr/>
                    <a:lstStyle/>
                    <a:p>
                      <a:pPr algn="ctr"/>
                      <a:r>
                        <a:rPr lang="en-US" sz="1600" b="1" dirty="0"/>
                        <a:t>Process</a:t>
                      </a:r>
                    </a:p>
                  </a:txBody>
                  <a:tcPr marL="91436" marR="91436" marT="45723" marB="45723" anchor="ctr">
                    <a:solidFill>
                      <a:schemeClr val="bg2"/>
                    </a:solidFill>
                  </a:tcPr>
                </a:tc>
                <a:tc>
                  <a:txBody>
                    <a:bodyPr/>
                    <a:lstStyle/>
                    <a:p>
                      <a:pPr algn="ctr"/>
                      <a:r>
                        <a:rPr lang="en-US" sz="1600" b="1" dirty="0"/>
                        <a:t>Communication</a:t>
                      </a:r>
                    </a:p>
                  </a:txBody>
                  <a:tcPr marL="91436" marR="91436" marT="45723" marB="45723" anchor="ctr">
                    <a:solidFill>
                      <a:schemeClr val="bg2"/>
                    </a:solidFill>
                  </a:tcPr>
                </a:tc>
                <a:extLst>
                  <a:ext uri="{0D108BD9-81ED-4DB2-BD59-A6C34878D82A}">
                    <a16:rowId xmlns="" xmlns:a16="http://schemas.microsoft.com/office/drawing/2014/main" val="10002"/>
                  </a:ext>
                </a:extLst>
              </a:tr>
              <a:tr h="415895">
                <a:tc>
                  <a:txBody>
                    <a:bodyPr/>
                    <a:lstStyle/>
                    <a:p>
                      <a:pPr algn="ctr"/>
                      <a:r>
                        <a:rPr lang="en-US" sz="1600" b="1" dirty="0"/>
                        <a:t>Project Plans</a:t>
                      </a:r>
                    </a:p>
                  </a:txBody>
                  <a:tcPr marL="91436" marR="91436" marT="45723" marB="45723" anchor="ctr">
                    <a:solidFill>
                      <a:schemeClr val="bg2"/>
                    </a:solidFill>
                  </a:tcPr>
                </a:tc>
                <a:tc>
                  <a:txBody>
                    <a:bodyPr/>
                    <a:lstStyle/>
                    <a:p>
                      <a:pPr algn="ctr"/>
                      <a:r>
                        <a:rPr lang="en-US" sz="1600" b="1" dirty="0"/>
                        <a:t>Tenacity</a:t>
                      </a:r>
                    </a:p>
                  </a:txBody>
                  <a:tcPr marL="91436" marR="91436" marT="45723" marB="45723" anchor="ctr">
                    <a:solidFill>
                      <a:schemeClr val="bg2"/>
                    </a:solidFill>
                  </a:tcPr>
                </a:tc>
                <a:extLst>
                  <a:ext uri="{0D108BD9-81ED-4DB2-BD59-A6C34878D82A}">
                    <a16:rowId xmlns="" xmlns:a16="http://schemas.microsoft.com/office/drawing/2014/main" val="10003"/>
                  </a:ext>
                </a:extLst>
              </a:tr>
              <a:tr h="509686">
                <a:tc>
                  <a:txBody>
                    <a:bodyPr/>
                    <a:lstStyle/>
                    <a:p>
                      <a:pPr algn="ctr"/>
                      <a:r>
                        <a:rPr lang="en-US" sz="1600" b="1" dirty="0"/>
                        <a:t>Status Reports</a:t>
                      </a:r>
                    </a:p>
                  </a:txBody>
                  <a:tcPr marL="91436" marR="91436" marT="45723" marB="45723" anchor="ctr">
                    <a:solidFill>
                      <a:schemeClr val="bg2"/>
                    </a:solidFill>
                  </a:tcPr>
                </a:tc>
                <a:tc>
                  <a:txBody>
                    <a:bodyPr/>
                    <a:lstStyle/>
                    <a:p>
                      <a:pPr algn="ctr"/>
                      <a:r>
                        <a:rPr lang="en-US" sz="1600" b="1" dirty="0"/>
                        <a:t>Focus</a:t>
                      </a:r>
                    </a:p>
                  </a:txBody>
                  <a:tcPr marL="91436" marR="91436" marT="45723" marB="45723" anchor="ctr">
                    <a:solidFill>
                      <a:schemeClr val="bg2"/>
                    </a:solidFill>
                  </a:tcPr>
                </a:tc>
                <a:extLst>
                  <a:ext uri="{0D108BD9-81ED-4DB2-BD59-A6C34878D82A}">
                    <a16:rowId xmlns="" xmlns:a16="http://schemas.microsoft.com/office/drawing/2014/main" val="10004"/>
                  </a:ext>
                </a:extLst>
              </a:tr>
              <a:tr h="503734">
                <a:tc>
                  <a:txBody>
                    <a:bodyPr/>
                    <a:lstStyle/>
                    <a:p>
                      <a:pPr algn="ctr"/>
                      <a:r>
                        <a:rPr lang="en-US" sz="1600" b="1" dirty="0"/>
                        <a:t>Project Meetings</a:t>
                      </a:r>
                    </a:p>
                  </a:txBody>
                  <a:tcPr marL="91436" marR="91436" marT="45723" marB="45723" anchor="ctr">
                    <a:solidFill>
                      <a:schemeClr val="bg2"/>
                    </a:solidFill>
                  </a:tcPr>
                </a:tc>
                <a:tc>
                  <a:txBody>
                    <a:bodyPr/>
                    <a:lstStyle/>
                    <a:p>
                      <a:pPr algn="ctr"/>
                      <a:r>
                        <a:rPr lang="en-US" sz="1600" b="1" dirty="0"/>
                        <a:t>Motivation</a:t>
                      </a:r>
                    </a:p>
                  </a:txBody>
                  <a:tcPr marL="91436" marR="91436" marT="45723" marB="45723" anchor="ctr">
                    <a:solidFill>
                      <a:schemeClr val="bg2"/>
                    </a:solidFill>
                  </a:tcPr>
                </a:tc>
                <a:extLst>
                  <a:ext uri="{0D108BD9-81ED-4DB2-BD59-A6C34878D82A}">
                    <a16:rowId xmlns="" xmlns:a16="http://schemas.microsoft.com/office/drawing/2014/main" val="10005"/>
                  </a:ext>
                </a:extLst>
              </a:tr>
              <a:tr h="415895">
                <a:tc>
                  <a:txBody>
                    <a:bodyPr/>
                    <a:lstStyle/>
                    <a:p>
                      <a:pPr algn="ctr"/>
                      <a:r>
                        <a:rPr lang="en-US" sz="1600" b="1" dirty="0"/>
                        <a:t>Software Skills</a:t>
                      </a:r>
                    </a:p>
                  </a:txBody>
                  <a:tcPr marL="91436" marR="91436" marT="45723" marB="45723" anchor="ctr">
                    <a:solidFill>
                      <a:schemeClr val="bg2"/>
                    </a:solidFill>
                  </a:tcPr>
                </a:tc>
                <a:tc>
                  <a:txBody>
                    <a:bodyPr/>
                    <a:lstStyle/>
                    <a:p>
                      <a:pPr algn="ctr"/>
                      <a:r>
                        <a:rPr lang="en-US" sz="1600" b="1" dirty="0"/>
                        <a:t>Inspiration</a:t>
                      </a:r>
                    </a:p>
                  </a:txBody>
                  <a:tcPr marL="91436" marR="91436" marT="45723" marB="45723" anchor="ctr">
                    <a:solidFill>
                      <a:schemeClr val="bg2"/>
                    </a:solidFill>
                  </a:tcPr>
                </a:tc>
                <a:extLst>
                  <a:ext uri="{0D108BD9-81ED-4DB2-BD59-A6C34878D82A}">
                    <a16:rowId xmlns="" xmlns:a16="http://schemas.microsoft.com/office/drawing/2014/main" val="10006"/>
                  </a:ext>
                </a:extLst>
              </a:tr>
              <a:tr h="419770">
                <a:tc>
                  <a:txBody>
                    <a:bodyPr/>
                    <a:lstStyle/>
                    <a:p>
                      <a:pPr algn="ctr"/>
                      <a:r>
                        <a:rPr lang="en-US" sz="1600" b="1" dirty="0"/>
                        <a:t>Time Tracking</a:t>
                      </a:r>
                    </a:p>
                  </a:txBody>
                  <a:tcPr marL="91436" marR="91436" marT="45723" marB="45723" anchor="ctr">
                    <a:solidFill>
                      <a:schemeClr val="bg2"/>
                    </a:solidFill>
                  </a:tcPr>
                </a:tc>
                <a:tc>
                  <a:txBody>
                    <a:bodyPr/>
                    <a:lstStyle/>
                    <a:p>
                      <a:pPr algn="ctr"/>
                      <a:r>
                        <a:rPr lang="en-US" sz="1600" b="1" dirty="0"/>
                        <a:t>Action</a:t>
                      </a:r>
                    </a:p>
                  </a:txBody>
                  <a:tcPr marL="91436" marR="91436" marT="45723" marB="45723" anchor="ctr">
                    <a:solidFill>
                      <a:schemeClr val="bg2"/>
                    </a:solidFill>
                  </a:tcPr>
                </a:tc>
                <a:extLst>
                  <a:ext uri="{0D108BD9-81ED-4DB2-BD59-A6C34878D82A}">
                    <a16:rowId xmlns="" xmlns:a16="http://schemas.microsoft.com/office/drawing/2014/main" val="10007"/>
                  </a:ext>
                </a:extLst>
              </a:tr>
              <a:tr h="419770">
                <a:tc>
                  <a:txBody>
                    <a:bodyPr/>
                    <a:lstStyle/>
                    <a:p>
                      <a:pPr algn="ctr"/>
                      <a:r>
                        <a:rPr lang="en-US" sz="1600" b="1" dirty="0"/>
                        <a:t>Issues Tracking</a:t>
                      </a:r>
                    </a:p>
                  </a:txBody>
                  <a:tcPr marL="91436" marR="91436" marT="45723" marB="45723" anchor="ctr">
                    <a:solidFill>
                      <a:schemeClr val="bg2"/>
                    </a:solidFill>
                  </a:tcPr>
                </a:tc>
                <a:tc>
                  <a:txBody>
                    <a:bodyPr/>
                    <a:lstStyle/>
                    <a:p>
                      <a:pPr algn="ctr"/>
                      <a:r>
                        <a:rPr lang="en-US" sz="1600" b="1" dirty="0"/>
                        <a:t>Energy</a:t>
                      </a:r>
                    </a:p>
                  </a:txBody>
                  <a:tcPr marL="91436" marR="91436" marT="45723" marB="45723" anchor="ctr">
                    <a:solidFill>
                      <a:schemeClr val="bg2"/>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537680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Three</a:t>
            </a:r>
          </a:p>
        </p:txBody>
      </p:sp>
      <p:sp>
        <p:nvSpPr>
          <p:cNvPr id="3" name="Content Placeholder 2"/>
          <p:cNvSpPr>
            <a:spLocks noGrp="1"/>
          </p:cNvSpPr>
          <p:nvPr>
            <p:ph idx="4294967295"/>
          </p:nvPr>
        </p:nvSpPr>
        <p:spPr>
          <a:xfrm>
            <a:off x="990600" y="1600200"/>
            <a:ext cx="8153400" cy="4525963"/>
          </a:xfrm>
        </p:spPr>
        <p:txBody>
          <a:bodyPr/>
          <a:lstStyle/>
          <a:p>
            <a:pPr marL="0" indent="0">
              <a:buNone/>
            </a:pPr>
            <a:r>
              <a:rPr lang="en-US" sz="4400" dirty="0"/>
              <a:t>What Metrics Should We  Monitor?</a:t>
            </a:r>
          </a:p>
        </p:txBody>
      </p:sp>
    </p:spTree>
    <p:extLst>
      <p:ext uri="{BB962C8B-B14F-4D97-AF65-F5344CB8AC3E}">
        <p14:creationId xmlns:p14="http://schemas.microsoft.com/office/powerpoint/2010/main" val="3915938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a:t>What Metrics Should We Monitor?</a:t>
            </a:r>
          </a:p>
        </p:txBody>
      </p:sp>
      <p:sp>
        <p:nvSpPr>
          <p:cNvPr id="3" name="Content Placeholder 2"/>
          <p:cNvSpPr>
            <a:spLocks noGrp="1"/>
          </p:cNvSpPr>
          <p:nvPr>
            <p:ph idx="1"/>
          </p:nvPr>
        </p:nvSpPr>
        <p:spPr>
          <a:xfrm>
            <a:off x="533400" y="1828800"/>
            <a:ext cx="8153400" cy="4297363"/>
          </a:xfrm>
        </p:spPr>
        <p:txBody>
          <a:bodyPr/>
          <a:lstStyle/>
          <a:p>
            <a:r>
              <a:rPr lang="en-US" sz="3600" b="1" dirty="0"/>
              <a:t>Backward Looking</a:t>
            </a:r>
          </a:p>
          <a:p>
            <a:pPr lvl="1"/>
            <a:r>
              <a:rPr lang="en-US" dirty="0"/>
              <a:t>Lagging Indicators</a:t>
            </a:r>
          </a:p>
          <a:p>
            <a:pPr lvl="1"/>
            <a:r>
              <a:rPr lang="en-US" dirty="0"/>
              <a:t>Tracking Progress</a:t>
            </a:r>
          </a:p>
          <a:p>
            <a:r>
              <a:rPr lang="en-US" sz="3600" b="1" dirty="0"/>
              <a:t>Forward Looking</a:t>
            </a:r>
          </a:p>
          <a:p>
            <a:pPr lvl="1"/>
            <a:r>
              <a:rPr lang="en-US" dirty="0"/>
              <a:t>Leading Indicators</a:t>
            </a:r>
          </a:p>
          <a:p>
            <a:pPr lvl="1"/>
            <a:r>
              <a:rPr lang="en-US" dirty="0"/>
              <a:t>Managing Risk</a:t>
            </a:r>
          </a:p>
        </p:txBody>
      </p:sp>
    </p:spTree>
    <p:extLst>
      <p:ext uri="{BB962C8B-B14F-4D97-AF65-F5344CB8AC3E}">
        <p14:creationId xmlns:p14="http://schemas.microsoft.com/office/powerpoint/2010/main" val="423287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a:t>Tracking Progress </a:t>
            </a:r>
            <a:br>
              <a:rPr lang="en-US" dirty="0"/>
            </a:br>
            <a:r>
              <a:rPr lang="en-US" sz="3600" dirty="0"/>
              <a:t>Looking Backward</a:t>
            </a:r>
            <a:endParaRPr lang="en-US" sz="2400" dirty="0"/>
          </a:p>
        </p:txBody>
      </p:sp>
      <p:sp>
        <p:nvSpPr>
          <p:cNvPr id="3" name="Content Placeholder 2"/>
          <p:cNvSpPr>
            <a:spLocks noGrp="1"/>
          </p:cNvSpPr>
          <p:nvPr>
            <p:ph idx="1"/>
          </p:nvPr>
        </p:nvSpPr>
        <p:spPr>
          <a:xfrm>
            <a:off x="990600" y="2370487"/>
            <a:ext cx="2362200" cy="2590800"/>
          </a:xfrm>
        </p:spPr>
        <p:txBody>
          <a:bodyPr/>
          <a:lstStyle/>
          <a:p>
            <a:r>
              <a:rPr lang="en-US" sz="4000" dirty="0"/>
              <a:t>Volume</a:t>
            </a:r>
          </a:p>
          <a:p>
            <a:r>
              <a:rPr lang="en-US" sz="4000" dirty="0"/>
              <a:t>Quality</a:t>
            </a:r>
          </a:p>
          <a:p>
            <a:r>
              <a:rPr lang="en-US" sz="4000" dirty="0"/>
              <a:t>Cost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594344"/>
            <a:ext cx="4738687" cy="2739656"/>
          </a:xfrm>
          <a:prstGeom prst="rect">
            <a:avLst/>
          </a:prstGeom>
        </p:spPr>
      </p:pic>
      <p:sp>
        <p:nvSpPr>
          <p:cNvPr id="5" name="TextBox 4"/>
          <p:cNvSpPr txBox="1"/>
          <p:nvPr/>
        </p:nvSpPr>
        <p:spPr>
          <a:xfrm>
            <a:off x="1905000" y="1588016"/>
            <a:ext cx="4668266" cy="769441"/>
          </a:xfrm>
          <a:prstGeom prst="rect">
            <a:avLst/>
          </a:prstGeom>
          <a:solidFill>
            <a:schemeClr val="bg1"/>
          </a:solidFill>
        </p:spPr>
        <p:txBody>
          <a:bodyPr wrap="none" rtlCol="0">
            <a:spAutoFit/>
          </a:bodyPr>
          <a:lstStyle/>
          <a:p>
            <a:r>
              <a:rPr lang="en-US" sz="4400" b="1" dirty="0"/>
              <a:t>What </a:t>
            </a:r>
            <a:r>
              <a:rPr lang="en-US" sz="4400" b="1" u="sng" dirty="0"/>
              <a:t>did</a:t>
            </a:r>
            <a:r>
              <a:rPr lang="en-US" sz="4400" b="1" dirty="0"/>
              <a:t> we do?</a:t>
            </a:r>
          </a:p>
        </p:txBody>
      </p:sp>
    </p:spTree>
    <p:extLst>
      <p:ext uri="{BB962C8B-B14F-4D97-AF65-F5344CB8AC3E}">
        <p14:creationId xmlns:p14="http://schemas.microsoft.com/office/powerpoint/2010/main" val="2605518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a:t>Alignment of IT Investments to Business Strategy</a:t>
            </a:r>
          </a:p>
          <a:p>
            <a:r>
              <a:rPr lang="en-US" sz="2600" dirty="0"/>
              <a:t>Cumulative Business Value of IT Investment</a:t>
            </a:r>
          </a:p>
          <a:p>
            <a:r>
              <a:rPr lang="en-US" sz="2600" dirty="0"/>
              <a:t>IT Spend Ratio – New Versus Maintenance</a:t>
            </a:r>
          </a:p>
          <a:p>
            <a:r>
              <a:rPr lang="en-US" sz="2600" dirty="0"/>
              <a:t>Critical Business Services</a:t>
            </a:r>
          </a:p>
          <a:p>
            <a:pPr lvl="1"/>
            <a:r>
              <a:rPr lang="en-US" sz="1800" dirty="0"/>
              <a:t>Customer Satisfaction</a:t>
            </a:r>
          </a:p>
          <a:p>
            <a:pPr lvl="1"/>
            <a:r>
              <a:rPr lang="en-US" sz="1800" dirty="0"/>
              <a:t>Service Level Performance</a:t>
            </a:r>
          </a:p>
          <a:p>
            <a:r>
              <a:rPr lang="en-US" sz="2600" dirty="0"/>
              <a:t>Operational Health</a:t>
            </a:r>
          </a:p>
          <a:p>
            <a:pPr lvl="1"/>
            <a:r>
              <a:rPr lang="en-US" sz="1800" dirty="0"/>
              <a:t>Outages</a:t>
            </a:r>
          </a:p>
          <a:p>
            <a:pPr lvl="1"/>
            <a:r>
              <a:rPr lang="en-US" sz="1800" dirty="0"/>
              <a:t>Security Incidents</a:t>
            </a:r>
          </a:p>
          <a:p>
            <a:pPr lvl="1"/>
            <a:r>
              <a:rPr lang="en-US" sz="1800" dirty="0"/>
              <a:t>Project Success Rate</a:t>
            </a:r>
          </a:p>
          <a:p>
            <a:pPr lvl="1"/>
            <a:r>
              <a:rPr lang="en-US" sz="1800" dirty="0"/>
              <a:t>Average Defect Rate</a:t>
            </a:r>
          </a:p>
        </p:txBody>
      </p:sp>
      <p:sp>
        <p:nvSpPr>
          <p:cNvPr id="4" name="TextBox 3"/>
          <p:cNvSpPr txBox="1"/>
          <p:nvPr/>
        </p:nvSpPr>
        <p:spPr>
          <a:xfrm>
            <a:off x="1752600" y="6088255"/>
            <a:ext cx="4482317" cy="289310"/>
          </a:xfrm>
          <a:prstGeom prst="rect">
            <a:avLst/>
          </a:prstGeom>
          <a:noFill/>
        </p:spPr>
        <p:txBody>
          <a:bodyPr wrap="none" rtlCol="0">
            <a:spAutoFit/>
          </a:bodyPr>
          <a:lstStyle/>
          <a:p>
            <a:pPr fontAlgn="base">
              <a:lnSpc>
                <a:spcPct val="80000"/>
              </a:lnSpc>
              <a:spcBef>
                <a:spcPct val="25000"/>
              </a:spcBef>
              <a:spcAft>
                <a:spcPct val="0"/>
              </a:spcAft>
              <a:buClr>
                <a:srgbClr val="0066FF"/>
              </a:buClr>
            </a:pPr>
            <a:r>
              <a:rPr lang="en-US" sz="1600" b="1" i="1" dirty="0">
                <a:solidFill>
                  <a:srgbClr val="000066"/>
                </a:solidFill>
                <a:latin typeface="Times New Roman" pitchFamily="18" charset="0"/>
              </a:rPr>
              <a:t>Source: Craig Symons, Forrester Research, 4-4-08</a:t>
            </a:r>
          </a:p>
        </p:txBody>
      </p:sp>
      <p:sp>
        <p:nvSpPr>
          <p:cNvPr id="9" name="Title 1"/>
          <p:cNvSpPr>
            <a:spLocks noGrp="1"/>
          </p:cNvSpPr>
          <p:nvPr>
            <p:ph type="title"/>
          </p:nvPr>
        </p:nvSpPr>
        <p:spPr>
          <a:xfrm>
            <a:off x="457200" y="152400"/>
            <a:ext cx="8229600" cy="1066800"/>
          </a:xfrm>
        </p:spPr>
        <p:txBody>
          <a:bodyPr/>
          <a:lstStyle/>
          <a:p>
            <a:r>
              <a:rPr lang="en-US" dirty="0"/>
              <a:t>Tracking Progress </a:t>
            </a:r>
            <a:br>
              <a:rPr lang="en-US" dirty="0"/>
            </a:br>
            <a:r>
              <a:rPr lang="en-US" sz="3600" dirty="0"/>
              <a:t>Looking Backward – Enterprise Level</a:t>
            </a:r>
            <a:endParaRPr lang="en-US" sz="2400" dirty="0"/>
          </a:p>
        </p:txBody>
      </p:sp>
    </p:spTree>
    <p:extLst>
      <p:ext uri="{BB962C8B-B14F-4D97-AF65-F5344CB8AC3E}">
        <p14:creationId xmlns:p14="http://schemas.microsoft.com/office/powerpoint/2010/main" val="3248518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752600"/>
            <a:ext cx="6685729"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722999" y="5386387"/>
            <a:ext cx="5373329" cy="276999"/>
          </a:xfrm>
          <a:prstGeom prst="rect">
            <a:avLst/>
          </a:prstGeom>
        </p:spPr>
        <p:txBody>
          <a:bodyPr wrap="square">
            <a:spAutoFit/>
          </a:bodyPr>
          <a:lstStyle/>
          <a:p>
            <a:r>
              <a:rPr lang="en-US" sz="1200" dirty="0"/>
              <a:t>http://www.slideshare.net/anandsubramaniam/project-metrics-measures</a:t>
            </a:r>
          </a:p>
        </p:txBody>
      </p:sp>
      <p:sp>
        <p:nvSpPr>
          <p:cNvPr id="9" name="Title 1"/>
          <p:cNvSpPr>
            <a:spLocks noGrp="1"/>
          </p:cNvSpPr>
          <p:nvPr>
            <p:ph type="title"/>
          </p:nvPr>
        </p:nvSpPr>
        <p:spPr>
          <a:xfrm>
            <a:off x="457200" y="152400"/>
            <a:ext cx="8229600" cy="1066800"/>
          </a:xfrm>
        </p:spPr>
        <p:txBody>
          <a:bodyPr/>
          <a:lstStyle/>
          <a:p>
            <a:r>
              <a:rPr lang="en-US" dirty="0"/>
              <a:t>Tracking Progress </a:t>
            </a:r>
            <a:br>
              <a:rPr lang="en-US" dirty="0"/>
            </a:br>
            <a:r>
              <a:rPr lang="en-US" sz="3600" dirty="0"/>
              <a:t>Looking Backward – Project Level</a:t>
            </a:r>
            <a:endParaRPr lang="en-US" sz="2400" dirty="0"/>
          </a:p>
        </p:txBody>
      </p:sp>
    </p:spTree>
    <p:extLst>
      <p:ext uri="{BB962C8B-B14F-4D97-AF65-F5344CB8AC3E}">
        <p14:creationId xmlns:p14="http://schemas.microsoft.com/office/powerpoint/2010/main" val="4287449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98" y="2438400"/>
            <a:ext cx="5259375" cy="160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http://img.cmpnet.com/infoweek/LP/columnists/kappel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6925" y="2443471"/>
            <a:ext cx="981075"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927115" y="3438988"/>
            <a:ext cx="4267200" cy="5334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80000"/>
              </a:lnSpc>
              <a:spcBef>
                <a:spcPct val="25000"/>
              </a:spcBef>
              <a:spcAft>
                <a:spcPct val="0"/>
              </a:spcAft>
              <a:buClr>
                <a:srgbClr val="0066FF"/>
              </a:buClr>
            </a:pPr>
            <a:endParaRPr lang="en-US" sz="1600" b="1" i="1">
              <a:solidFill>
                <a:srgbClr val="000066"/>
              </a:solidFill>
              <a:latin typeface="Times New Roman" pitchFamily="18" charset="0"/>
            </a:endParaRPr>
          </a:p>
        </p:txBody>
      </p:sp>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5415" y="3610743"/>
            <a:ext cx="45910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6475" y="4620393"/>
            <a:ext cx="771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7435" y="3786078"/>
            <a:ext cx="1184290" cy="187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philsimon.wpengine.netdna-cdn.com/wp-content/uploads/2011/10/Charette-Phot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4551" y="4090878"/>
            <a:ext cx="752475" cy="9194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199" y="76200"/>
            <a:ext cx="8458201" cy="1261884"/>
          </a:xfrm>
          <a:prstGeom prst="rect">
            <a:avLst/>
          </a:prstGeom>
        </p:spPr>
        <p:txBody>
          <a:bodyPr wrap="square">
            <a:spAutoFit/>
          </a:bodyPr>
          <a:lstStyle/>
          <a:p>
            <a:r>
              <a:rPr lang="en-US" sz="4400" dirty="0">
                <a:solidFill>
                  <a:srgbClr val="FFFFFF"/>
                </a:solidFill>
              </a:rPr>
              <a:t>Managing Risk</a:t>
            </a:r>
            <a:r>
              <a:rPr lang="en-US" dirty="0">
                <a:solidFill>
                  <a:srgbClr val="FFFFFF"/>
                </a:solidFill>
              </a:rPr>
              <a:t/>
            </a:r>
            <a:br>
              <a:rPr lang="en-US" dirty="0">
                <a:solidFill>
                  <a:srgbClr val="FFFFFF"/>
                </a:solidFill>
              </a:rPr>
            </a:br>
            <a:r>
              <a:rPr lang="en-US" sz="3200" dirty="0">
                <a:solidFill>
                  <a:srgbClr val="FFFFFF"/>
                </a:solidFill>
              </a:rPr>
              <a:t>Looking Forward – Experts Agree on EWS</a:t>
            </a:r>
            <a:endParaRPr lang="en-US" sz="3200" dirty="0"/>
          </a:p>
        </p:txBody>
      </p:sp>
      <p:sp>
        <p:nvSpPr>
          <p:cNvPr id="15" name="TextBox 14"/>
          <p:cNvSpPr txBox="1"/>
          <p:nvPr/>
        </p:nvSpPr>
        <p:spPr>
          <a:xfrm>
            <a:off x="1850426" y="1524000"/>
            <a:ext cx="5671745" cy="769441"/>
          </a:xfrm>
          <a:prstGeom prst="rect">
            <a:avLst/>
          </a:prstGeom>
          <a:solidFill>
            <a:schemeClr val="bg1"/>
          </a:solidFill>
        </p:spPr>
        <p:txBody>
          <a:bodyPr wrap="none" rtlCol="0">
            <a:spAutoFit/>
          </a:bodyPr>
          <a:lstStyle/>
          <a:p>
            <a:r>
              <a:rPr lang="en-US" sz="4400" b="1" dirty="0"/>
              <a:t>What </a:t>
            </a:r>
            <a:r>
              <a:rPr lang="en-US" sz="4400" b="1" u="sng" dirty="0"/>
              <a:t>should</a:t>
            </a:r>
            <a:r>
              <a:rPr lang="en-US" sz="4400" b="1" dirty="0"/>
              <a:t> we do?</a:t>
            </a:r>
          </a:p>
        </p:txBody>
      </p:sp>
    </p:spTree>
    <p:extLst>
      <p:ext uri="{BB962C8B-B14F-4D97-AF65-F5344CB8AC3E}">
        <p14:creationId xmlns:p14="http://schemas.microsoft.com/office/powerpoint/2010/main" val="2539547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52302" cy="1142999"/>
          </a:xfrm>
        </p:spPr>
        <p:txBody>
          <a:bodyPr/>
          <a:lstStyle/>
          <a:p>
            <a:pPr>
              <a:lnSpc>
                <a:spcPts val="4200"/>
              </a:lnSpc>
            </a:pPr>
            <a:r>
              <a:rPr lang="en-US" dirty="0">
                <a:solidFill>
                  <a:srgbClr val="FFFFFF"/>
                </a:solidFill>
              </a:rPr>
              <a:t>Managing Risk</a:t>
            </a:r>
            <a:br>
              <a:rPr lang="en-US" dirty="0">
                <a:solidFill>
                  <a:srgbClr val="FFFFFF"/>
                </a:solidFill>
              </a:rPr>
            </a:br>
            <a:r>
              <a:rPr lang="en-US" sz="3600" dirty="0">
                <a:solidFill>
                  <a:srgbClr val="FFFFFF"/>
                </a:solidFill>
              </a:rPr>
              <a:t>Looking Forward – </a:t>
            </a:r>
            <a:r>
              <a:rPr lang="en-US" sz="3600" dirty="0" err="1">
                <a:solidFill>
                  <a:srgbClr val="FFFFFF"/>
                </a:solidFill>
              </a:rPr>
              <a:t>Kappelman</a:t>
            </a:r>
            <a:r>
              <a:rPr lang="en-US" sz="3600" dirty="0">
                <a:solidFill>
                  <a:srgbClr val="FFFFFF"/>
                </a:solidFill>
              </a:rPr>
              <a:t> Research</a:t>
            </a:r>
            <a:endParaRPr lang="en-US" sz="2400" dirty="0"/>
          </a:p>
        </p:txBody>
      </p:sp>
      <p:sp>
        <p:nvSpPr>
          <p:cNvPr id="3" name="Content Placeholder 2"/>
          <p:cNvSpPr>
            <a:spLocks noGrp="1"/>
          </p:cNvSpPr>
          <p:nvPr>
            <p:ph idx="1"/>
          </p:nvPr>
        </p:nvSpPr>
        <p:spPr>
          <a:xfrm>
            <a:off x="449146" y="2072936"/>
            <a:ext cx="4290109" cy="4148073"/>
          </a:xfrm>
        </p:spPr>
        <p:txBody>
          <a:bodyPr/>
          <a:lstStyle/>
          <a:p>
            <a:r>
              <a:rPr lang="en-US" b="1" dirty="0"/>
              <a:t>Kappelman Research</a:t>
            </a:r>
          </a:p>
          <a:p>
            <a:pPr lvl="1"/>
            <a:r>
              <a:rPr lang="en-US" dirty="0"/>
              <a:t>Derived List of</a:t>
            </a:r>
          </a:p>
          <a:p>
            <a:pPr lvl="2"/>
            <a:r>
              <a:rPr lang="en-US" dirty="0"/>
              <a:t>Six People Factors</a:t>
            </a:r>
          </a:p>
          <a:p>
            <a:pPr lvl="2"/>
            <a:r>
              <a:rPr lang="en-US" dirty="0"/>
              <a:t>Six Process Factors</a:t>
            </a:r>
          </a:p>
          <a:p>
            <a:r>
              <a:rPr lang="en-US" dirty="0"/>
              <a:t>For In-process Audits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245" y="1687161"/>
            <a:ext cx="2703871" cy="36275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3855" y="2667000"/>
            <a:ext cx="4219448" cy="29599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3278" y="2221756"/>
            <a:ext cx="2350024" cy="2901170"/>
          </a:xfrm>
          <a:prstGeom prst="rect">
            <a:avLst/>
          </a:prstGeom>
        </p:spPr>
      </p:pic>
    </p:spTree>
    <p:extLst>
      <p:ext uri="{BB962C8B-B14F-4D97-AF65-F5344CB8AC3E}">
        <p14:creationId xmlns:p14="http://schemas.microsoft.com/office/powerpoint/2010/main" val="2680788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05821"/>
            <a:ext cx="6096000" cy="45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p:cNvSpPr/>
          <p:nvPr/>
        </p:nvSpPr>
        <p:spPr bwMode="auto">
          <a:xfrm rot="1585771">
            <a:off x="7495208" y="1780209"/>
            <a:ext cx="609600" cy="609600"/>
          </a:xfrm>
          <a:prstGeom prst="star5">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5000"/>
              </a:spcBef>
              <a:spcAft>
                <a:spcPct val="0"/>
              </a:spcAft>
              <a:buClr>
                <a:srgbClr val="0066FF"/>
              </a:buClr>
              <a:buSzTx/>
              <a:buFontTx/>
              <a:buNone/>
              <a:tabLst/>
            </a:pPr>
            <a:endParaRPr kumimoji="0" lang="en-US" sz="1600" b="1" i="1" u="none" strike="noStrike" cap="none" normalizeH="0" baseline="0">
              <a:ln>
                <a:noFill/>
              </a:ln>
              <a:solidFill>
                <a:srgbClr val="000066"/>
              </a:solidFill>
              <a:effectLst/>
              <a:latin typeface="Times New Roman" pitchFamily="18" charset="0"/>
            </a:endParaRPr>
          </a:p>
        </p:txBody>
      </p:sp>
      <p:sp>
        <p:nvSpPr>
          <p:cNvPr id="9" name="Title 1"/>
          <p:cNvSpPr>
            <a:spLocks noGrp="1"/>
          </p:cNvSpPr>
          <p:nvPr>
            <p:ph type="title"/>
          </p:nvPr>
        </p:nvSpPr>
        <p:spPr>
          <a:xfrm>
            <a:off x="381000" y="152400"/>
            <a:ext cx="8229600" cy="1142999"/>
          </a:xfrm>
        </p:spPr>
        <p:txBody>
          <a:bodyPr/>
          <a:lstStyle/>
          <a:p>
            <a:pPr>
              <a:lnSpc>
                <a:spcPts val="4200"/>
              </a:lnSpc>
            </a:pPr>
            <a:r>
              <a:rPr lang="en-US" dirty="0">
                <a:solidFill>
                  <a:srgbClr val="FFFFFF"/>
                </a:solidFill>
              </a:rPr>
              <a:t>Managing Risk</a:t>
            </a:r>
            <a:br>
              <a:rPr lang="en-US" dirty="0">
                <a:solidFill>
                  <a:srgbClr val="FFFFFF"/>
                </a:solidFill>
              </a:rPr>
            </a:br>
            <a:r>
              <a:rPr lang="en-US" sz="3600" dirty="0">
                <a:solidFill>
                  <a:srgbClr val="FFFFFF"/>
                </a:solidFill>
              </a:rPr>
              <a:t>Looking Forward – Dominant Dozen</a:t>
            </a:r>
            <a:endParaRPr lang="en-US" sz="2400" dirty="0"/>
          </a:p>
        </p:txBody>
      </p:sp>
    </p:spTree>
    <p:extLst>
      <p:ext uri="{BB962C8B-B14F-4D97-AF65-F5344CB8AC3E}">
        <p14:creationId xmlns:p14="http://schemas.microsoft.com/office/powerpoint/2010/main" val="94481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a:t>Computer Aid, Inc.</a:t>
            </a:r>
          </a:p>
        </p:txBody>
      </p:sp>
      <p:sp>
        <p:nvSpPr>
          <p:cNvPr id="3" name="Content Placeholder 2"/>
          <p:cNvSpPr>
            <a:spLocks noGrp="1"/>
          </p:cNvSpPr>
          <p:nvPr>
            <p:ph idx="1"/>
          </p:nvPr>
        </p:nvSpPr>
        <p:spPr>
          <a:xfrm>
            <a:off x="0" y="1600200"/>
            <a:ext cx="8686800" cy="4525963"/>
          </a:xfrm>
        </p:spPr>
        <p:txBody>
          <a:bodyPr/>
          <a:lstStyle/>
          <a:p>
            <a:pPr marL="1096963" lvl="1" indent="-520700">
              <a:buClr>
                <a:schemeClr val="bg1"/>
              </a:buClr>
              <a:buSzPct val="80000"/>
            </a:pPr>
            <a:endParaRPr lang="en-US" sz="1050" b="1" dirty="0">
              <a:latin typeface="Calibri" pitchFamily="34" charset="0"/>
              <a:ea typeface="Calibri" pitchFamily="34" charset="0"/>
              <a:cs typeface="Calibri" pitchFamily="34" charset="0"/>
            </a:endParaRPr>
          </a:p>
          <a:p>
            <a:pPr marL="520700" indent="-520700">
              <a:buClr>
                <a:schemeClr val="bg1"/>
              </a:buClr>
              <a:buSzPct val="80000"/>
              <a:buFont typeface="Wingdings" pitchFamily="2" charset="2"/>
              <a:buChar char="q"/>
            </a:pPr>
            <a:endParaRPr lang="en-US" b="1" dirty="0">
              <a:latin typeface="Calibri" pitchFamily="34" charset="0"/>
              <a:ea typeface="Calibri" pitchFamily="34" charset="0"/>
              <a:cs typeface="Calibri" pitchFamily="34" charset="0"/>
            </a:endParaRPr>
          </a:p>
          <a:p>
            <a:pPr marL="1096963" lvl="1" indent="-520700">
              <a:buClr>
                <a:schemeClr val="bg1"/>
              </a:buClr>
              <a:buSzPct val="80000"/>
              <a:buFont typeface="Wingdings" pitchFamily="2" charset="2"/>
              <a:buChar char="Ø"/>
            </a:pPr>
            <a:r>
              <a:rPr lang="en-US" sz="2400" b="1" dirty="0">
                <a:latin typeface="Calibri" pitchFamily="34" charset="0"/>
                <a:ea typeface="Calibri" pitchFamily="34" charset="0"/>
                <a:cs typeface="Calibri" pitchFamily="34" charset="0"/>
              </a:rPr>
              <a:t>Lehigh Valley, PA based privately-held corporation, founded in 1981</a:t>
            </a:r>
          </a:p>
          <a:p>
            <a:pPr marL="1096963" lvl="1" indent="-520700">
              <a:buClr>
                <a:schemeClr val="bg1"/>
              </a:buClr>
              <a:buSzPct val="80000"/>
              <a:buFont typeface="Wingdings" pitchFamily="2" charset="2"/>
              <a:buChar char="Ø"/>
            </a:pPr>
            <a:r>
              <a:rPr lang="en-US" sz="2400" b="1" dirty="0">
                <a:latin typeface="Calibri" pitchFamily="34" charset="0"/>
                <a:ea typeface="Calibri" pitchFamily="34" charset="0"/>
                <a:cs typeface="Calibri" pitchFamily="34" charset="0"/>
              </a:rPr>
              <a:t>4,000+ employees: 6 continents, 15 countries</a:t>
            </a:r>
          </a:p>
          <a:p>
            <a:pPr marL="1096963" lvl="1" indent="-520700">
              <a:buClr>
                <a:schemeClr val="bg1"/>
              </a:buClr>
              <a:buSzPct val="80000"/>
              <a:buFont typeface="Wingdings" pitchFamily="2" charset="2"/>
              <a:buChar char="Ø"/>
            </a:pPr>
            <a:r>
              <a:rPr lang="en-US" sz="2400" b="1" dirty="0">
                <a:latin typeface="Calibri" pitchFamily="34" charset="0"/>
                <a:ea typeface="Calibri" pitchFamily="34" charset="0"/>
                <a:cs typeface="Calibri" pitchFamily="34" charset="0"/>
              </a:rPr>
              <a:t>IT services: software solutions, application development, application maintenance, management consulting, system engineering, project/program/portfolio management, IT outsourcing, process engineering</a:t>
            </a:r>
          </a:p>
          <a:p>
            <a:endParaRPr lang="en-US" sz="2800" dirty="0"/>
          </a:p>
        </p:txBody>
      </p:sp>
    </p:spTree>
    <p:extLst>
      <p:ext uri="{BB962C8B-B14F-4D97-AF65-F5344CB8AC3E}">
        <p14:creationId xmlns:p14="http://schemas.microsoft.com/office/powerpoint/2010/main" val="1260504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546" y="1905000"/>
            <a:ext cx="3932853" cy="3883315"/>
          </a:xfrm>
        </p:spPr>
        <p:txBody>
          <a:bodyPr/>
          <a:lstStyle/>
          <a:p>
            <a:r>
              <a:rPr lang="en-US" b="1" dirty="0"/>
              <a:t>PM Competency Conditions</a:t>
            </a:r>
          </a:p>
          <a:p>
            <a:pPr lvl="1"/>
            <a:r>
              <a:rPr lang="en-US" sz="2400" dirty="0"/>
              <a:t>10 Knowledge Areas</a:t>
            </a:r>
          </a:p>
          <a:p>
            <a:pPr lvl="1"/>
            <a:r>
              <a:rPr lang="en-US" sz="2400" dirty="0"/>
              <a:t>Things You Should Know</a:t>
            </a:r>
          </a:p>
          <a:p>
            <a:pPr lvl="1"/>
            <a:r>
              <a:rPr lang="en-US" sz="2400" dirty="0"/>
              <a:t>Things You Should Do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799688"/>
            <a:ext cx="4299101" cy="26953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7413" y="1981200"/>
            <a:ext cx="1910467" cy="2488267"/>
          </a:xfrm>
          <a:prstGeom prst="rect">
            <a:avLst/>
          </a:prstGeom>
        </p:spPr>
      </p:pic>
      <p:sp>
        <p:nvSpPr>
          <p:cNvPr id="10" name="Title 1"/>
          <p:cNvSpPr>
            <a:spLocks noGrp="1"/>
          </p:cNvSpPr>
          <p:nvPr>
            <p:ph type="title"/>
          </p:nvPr>
        </p:nvSpPr>
        <p:spPr>
          <a:xfrm>
            <a:off x="457200" y="152400"/>
            <a:ext cx="8229600" cy="1066800"/>
          </a:xfrm>
        </p:spPr>
        <p:txBody>
          <a:bodyPr/>
          <a:lstStyle/>
          <a:p>
            <a:r>
              <a:rPr lang="en-US" dirty="0"/>
              <a:t>Managing Risk </a:t>
            </a:r>
            <a:br>
              <a:rPr lang="en-US" dirty="0"/>
            </a:br>
            <a:r>
              <a:rPr lang="en-US" sz="3200" dirty="0">
                <a:solidFill>
                  <a:srgbClr val="FFFFFF"/>
                </a:solidFill>
              </a:rPr>
              <a:t>PMI Knowledge Areas</a:t>
            </a:r>
            <a:endParaRPr lang="en-US" sz="3200" dirty="0"/>
          </a:p>
        </p:txBody>
      </p:sp>
    </p:spTree>
    <p:extLst>
      <p:ext uri="{BB962C8B-B14F-4D97-AF65-F5344CB8AC3E}">
        <p14:creationId xmlns:p14="http://schemas.microsoft.com/office/powerpoint/2010/main" val="1856417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oni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662" y="216198"/>
            <a:ext cx="9010738" cy="7480002"/>
          </a:xfrm>
          <a:prstGeom prst="rect">
            <a:avLst/>
          </a:prstGeom>
        </p:spPr>
      </p:pic>
      <p:sp>
        <p:nvSpPr>
          <p:cNvPr id="5" name="Slide Number Placeholder 1"/>
          <p:cNvSpPr txBox="1">
            <a:spLocks/>
          </p:cNvSpPr>
          <p:nvPr/>
        </p:nvSpPr>
        <p:spPr bwMode="auto">
          <a:xfrm>
            <a:off x="8667755" y="6515100"/>
            <a:ext cx="468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04CD40-A37F-4284-9DD3-753773D08915}" type="slidenum">
              <a:rPr lang="en-US" sz="1000">
                <a:solidFill>
                  <a:srgbClr val="FFFFFF"/>
                </a:solidFill>
              </a:rPr>
              <a:pPr eaLnBrk="1" hangingPunct="1"/>
              <a:t>31</a:t>
            </a:fld>
            <a:endParaRPr lang="en-US" sz="1000" dirty="0">
              <a:solidFill>
                <a:srgbClr val="FFFFFF"/>
              </a:solidFill>
            </a:endParaRPr>
          </a:p>
        </p:txBody>
      </p:sp>
      <p:grpSp>
        <p:nvGrpSpPr>
          <p:cNvPr id="8" name="Group 7"/>
          <p:cNvGrpSpPr/>
          <p:nvPr/>
        </p:nvGrpSpPr>
        <p:grpSpPr>
          <a:xfrm>
            <a:off x="1123503" y="870100"/>
            <a:ext cx="7924800" cy="4095302"/>
            <a:chOff x="1401763" y="1517650"/>
            <a:chExt cx="7175500" cy="4075113"/>
          </a:xfrm>
        </p:grpSpPr>
        <p:pic>
          <p:nvPicPr>
            <p:cNvPr id="9" name="Picture 5"/>
            <p:cNvPicPr>
              <a:picLocks noChangeAspect="1" noChangeArrowheads="1"/>
            </p:cNvPicPr>
            <p:nvPr/>
          </p:nvPicPr>
          <p:blipFill>
            <a:blip r:embed="rId3" cstate="print"/>
            <a:srcRect/>
            <a:stretch>
              <a:fillRect/>
            </a:stretch>
          </p:blipFill>
          <p:spPr bwMode="auto">
            <a:xfrm>
              <a:off x="1401763" y="1517650"/>
              <a:ext cx="6099175" cy="4075113"/>
            </a:xfrm>
            <a:prstGeom prst="rect">
              <a:avLst/>
            </a:prstGeom>
            <a:noFill/>
            <a:ln w="9525">
              <a:noFill/>
              <a:miter lim="800000"/>
              <a:headEnd/>
              <a:tailEnd/>
            </a:ln>
          </p:spPr>
        </p:pic>
        <p:sp>
          <p:nvSpPr>
            <p:cNvPr id="10" name="TextBox 3"/>
            <p:cNvSpPr txBox="1">
              <a:spLocks noChangeArrowheads="1"/>
            </p:cNvSpPr>
            <p:nvPr/>
          </p:nvSpPr>
          <p:spPr bwMode="auto">
            <a:xfrm>
              <a:off x="4970463" y="1997075"/>
              <a:ext cx="1304925" cy="461963"/>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INTEGRATION</a:t>
              </a:r>
            </a:p>
            <a:p>
              <a:pPr algn="ctr"/>
              <a:r>
                <a:rPr lang="en-US" altLang="en-US" sz="1200" b="1">
                  <a:solidFill>
                    <a:prstClr val="white"/>
                  </a:solidFill>
                  <a:latin typeface="Tahoma" pitchFamily="34" charset="0"/>
                  <a:cs typeface="Tahoma" pitchFamily="34" charset="0"/>
                </a:rPr>
                <a:t>MGT.</a:t>
              </a:r>
            </a:p>
          </p:txBody>
        </p:sp>
        <p:sp>
          <p:nvSpPr>
            <p:cNvPr id="12" name="TextBox 4"/>
            <p:cNvSpPr txBox="1">
              <a:spLocks noChangeArrowheads="1"/>
            </p:cNvSpPr>
            <p:nvPr/>
          </p:nvSpPr>
          <p:spPr bwMode="auto">
            <a:xfrm>
              <a:off x="6008688" y="2446338"/>
              <a:ext cx="701675" cy="461962"/>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SCOPE</a:t>
              </a:r>
            </a:p>
            <a:p>
              <a:pPr algn="ctr"/>
              <a:r>
                <a:rPr lang="en-US" altLang="en-US" sz="1200" b="1">
                  <a:solidFill>
                    <a:prstClr val="white"/>
                  </a:solidFill>
                  <a:latin typeface="Tahoma" pitchFamily="34" charset="0"/>
                  <a:cs typeface="Tahoma" pitchFamily="34" charset="0"/>
                </a:rPr>
                <a:t>MGT.</a:t>
              </a:r>
            </a:p>
          </p:txBody>
        </p:sp>
        <p:sp>
          <p:nvSpPr>
            <p:cNvPr id="13" name="TextBox 5"/>
            <p:cNvSpPr txBox="1">
              <a:spLocks noChangeArrowheads="1"/>
            </p:cNvSpPr>
            <p:nvPr/>
          </p:nvSpPr>
          <p:spPr bwMode="auto">
            <a:xfrm>
              <a:off x="6443663" y="3151188"/>
              <a:ext cx="584200" cy="461962"/>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TIME</a:t>
              </a:r>
            </a:p>
            <a:p>
              <a:pPr algn="ctr"/>
              <a:r>
                <a:rPr lang="en-US" altLang="en-US" sz="1200" b="1">
                  <a:solidFill>
                    <a:prstClr val="white"/>
                  </a:solidFill>
                  <a:latin typeface="Tahoma" pitchFamily="34" charset="0"/>
                  <a:cs typeface="Tahoma" pitchFamily="34" charset="0"/>
                </a:rPr>
                <a:t>MGT.</a:t>
              </a:r>
            </a:p>
          </p:txBody>
        </p:sp>
        <p:sp>
          <p:nvSpPr>
            <p:cNvPr id="14" name="TextBox 6"/>
            <p:cNvSpPr txBox="1">
              <a:spLocks noChangeArrowheads="1"/>
            </p:cNvSpPr>
            <p:nvPr/>
          </p:nvSpPr>
          <p:spPr bwMode="auto">
            <a:xfrm>
              <a:off x="6227763" y="3962400"/>
              <a:ext cx="596900" cy="461963"/>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COST</a:t>
              </a:r>
            </a:p>
            <a:p>
              <a:pPr algn="ctr"/>
              <a:r>
                <a:rPr lang="en-US" altLang="en-US" sz="1200" b="1">
                  <a:solidFill>
                    <a:prstClr val="white"/>
                  </a:solidFill>
                  <a:latin typeface="Tahoma" pitchFamily="34" charset="0"/>
                  <a:cs typeface="Tahoma" pitchFamily="34" charset="0"/>
                </a:rPr>
                <a:t>MGT.</a:t>
              </a:r>
            </a:p>
          </p:txBody>
        </p:sp>
        <p:sp>
          <p:nvSpPr>
            <p:cNvPr id="15" name="TextBox 7"/>
            <p:cNvSpPr txBox="1">
              <a:spLocks noChangeArrowheads="1"/>
            </p:cNvSpPr>
            <p:nvPr/>
          </p:nvSpPr>
          <p:spPr bwMode="auto">
            <a:xfrm>
              <a:off x="4506913" y="4594225"/>
              <a:ext cx="1387475" cy="461963"/>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PROCUREMENT</a:t>
              </a:r>
            </a:p>
            <a:p>
              <a:pPr algn="ctr"/>
              <a:r>
                <a:rPr lang="en-US" altLang="en-US" sz="1200" b="1">
                  <a:solidFill>
                    <a:prstClr val="white"/>
                  </a:solidFill>
                  <a:latin typeface="Tahoma" pitchFamily="34" charset="0"/>
                  <a:cs typeface="Tahoma" pitchFamily="34" charset="0"/>
                </a:rPr>
                <a:t>MGT.</a:t>
              </a:r>
            </a:p>
          </p:txBody>
        </p:sp>
        <p:sp>
          <p:nvSpPr>
            <p:cNvPr id="16" name="TextBox 8"/>
            <p:cNvSpPr txBox="1">
              <a:spLocks noChangeArrowheads="1"/>
            </p:cNvSpPr>
            <p:nvPr/>
          </p:nvSpPr>
          <p:spPr bwMode="auto">
            <a:xfrm>
              <a:off x="2659063" y="4375150"/>
              <a:ext cx="1028700" cy="646113"/>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HUMAN</a:t>
              </a:r>
            </a:p>
            <a:p>
              <a:pPr algn="ctr"/>
              <a:r>
                <a:rPr lang="en-US" altLang="en-US" sz="1200" b="1">
                  <a:solidFill>
                    <a:prstClr val="white"/>
                  </a:solidFill>
                  <a:latin typeface="Tahoma" pitchFamily="34" charset="0"/>
                  <a:cs typeface="Tahoma" pitchFamily="34" charset="0"/>
                </a:rPr>
                <a:t>RESOURCE</a:t>
              </a:r>
            </a:p>
            <a:p>
              <a:pPr algn="ctr"/>
              <a:r>
                <a:rPr lang="en-US" altLang="en-US" sz="1200" b="1">
                  <a:solidFill>
                    <a:prstClr val="white"/>
                  </a:solidFill>
                  <a:latin typeface="Tahoma" pitchFamily="34" charset="0"/>
                  <a:cs typeface="Tahoma" pitchFamily="34" charset="0"/>
                </a:rPr>
                <a:t>MGT.</a:t>
              </a:r>
            </a:p>
          </p:txBody>
        </p:sp>
        <p:sp>
          <p:nvSpPr>
            <p:cNvPr id="17" name="TextBox 9"/>
            <p:cNvSpPr txBox="1">
              <a:spLocks noChangeArrowheads="1"/>
            </p:cNvSpPr>
            <p:nvPr/>
          </p:nvSpPr>
          <p:spPr bwMode="auto">
            <a:xfrm>
              <a:off x="2906713" y="2024063"/>
              <a:ext cx="1698625" cy="461962"/>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COMMUNICATIONS</a:t>
              </a:r>
            </a:p>
            <a:p>
              <a:pPr algn="ctr"/>
              <a:r>
                <a:rPr lang="en-US" altLang="en-US" sz="1200" b="1">
                  <a:solidFill>
                    <a:prstClr val="white"/>
                  </a:solidFill>
                  <a:latin typeface="Tahoma" pitchFamily="34" charset="0"/>
                  <a:cs typeface="Tahoma" pitchFamily="34" charset="0"/>
                </a:rPr>
                <a:t>MGT.</a:t>
              </a:r>
            </a:p>
          </p:txBody>
        </p:sp>
        <p:sp>
          <p:nvSpPr>
            <p:cNvPr id="18" name="TextBox 10"/>
            <p:cNvSpPr txBox="1">
              <a:spLocks noChangeArrowheads="1"/>
            </p:cNvSpPr>
            <p:nvPr/>
          </p:nvSpPr>
          <p:spPr bwMode="auto">
            <a:xfrm>
              <a:off x="2284413" y="2466975"/>
              <a:ext cx="581025" cy="461963"/>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RISK</a:t>
              </a:r>
            </a:p>
            <a:p>
              <a:pPr algn="ctr"/>
              <a:r>
                <a:rPr lang="en-US" altLang="en-US" sz="1200" b="1">
                  <a:solidFill>
                    <a:prstClr val="white"/>
                  </a:solidFill>
                  <a:latin typeface="Tahoma" pitchFamily="34" charset="0"/>
                  <a:cs typeface="Tahoma" pitchFamily="34" charset="0"/>
                </a:rPr>
                <a:t>MGT.</a:t>
              </a:r>
            </a:p>
          </p:txBody>
        </p:sp>
        <p:sp>
          <p:nvSpPr>
            <p:cNvPr id="19" name="TextBox 11"/>
            <p:cNvSpPr txBox="1">
              <a:spLocks noChangeArrowheads="1"/>
            </p:cNvSpPr>
            <p:nvPr/>
          </p:nvSpPr>
          <p:spPr bwMode="auto">
            <a:xfrm>
              <a:off x="1811338" y="3786188"/>
              <a:ext cx="882650" cy="461962"/>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QUALITY</a:t>
              </a:r>
            </a:p>
            <a:p>
              <a:pPr algn="ctr"/>
              <a:r>
                <a:rPr lang="en-US" altLang="en-US" sz="1200" b="1">
                  <a:solidFill>
                    <a:prstClr val="white"/>
                  </a:solidFill>
                  <a:latin typeface="Tahoma" pitchFamily="34" charset="0"/>
                  <a:cs typeface="Tahoma" pitchFamily="34" charset="0"/>
                </a:rPr>
                <a:t>MGT.</a:t>
              </a:r>
            </a:p>
          </p:txBody>
        </p:sp>
        <p:sp>
          <p:nvSpPr>
            <p:cNvPr id="20" name="TextBox 9"/>
            <p:cNvSpPr txBox="1">
              <a:spLocks noChangeArrowheads="1"/>
            </p:cNvSpPr>
            <p:nvPr/>
          </p:nvSpPr>
          <p:spPr bwMode="auto">
            <a:xfrm>
              <a:off x="3922713" y="2909888"/>
              <a:ext cx="1060450" cy="307975"/>
            </a:xfrm>
            <a:prstGeom prst="rect">
              <a:avLst/>
            </a:prstGeom>
            <a:noFill/>
            <a:ln w="9525">
              <a:noFill/>
              <a:miter lim="800000"/>
              <a:headEnd/>
              <a:tailEnd/>
            </a:ln>
          </p:spPr>
          <p:txBody>
            <a:bodyPr wrap="none">
              <a:spAutoFit/>
            </a:bodyPr>
            <a:lstStyle/>
            <a:p>
              <a:pPr algn="ctr"/>
              <a:r>
                <a:rPr lang="en-US" altLang="en-US" sz="1400" b="1">
                  <a:solidFill>
                    <a:prstClr val="black"/>
                  </a:solidFill>
                  <a:latin typeface="Tahoma" pitchFamily="34" charset="0"/>
                  <a:cs typeface="Tahoma" pitchFamily="34" charset="0"/>
                </a:rPr>
                <a:t>POLITICS</a:t>
              </a:r>
            </a:p>
          </p:txBody>
        </p:sp>
        <p:sp>
          <p:nvSpPr>
            <p:cNvPr id="21" name="TextBox 9"/>
            <p:cNvSpPr txBox="1">
              <a:spLocks noChangeArrowheads="1"/>
            </p:cNvSpPr>
            <p:nvPr/>
          </p:nvSpPr>
          <p:spPr bwMode="auto">
            <a:xfrm>
              <a:off x="4783138" y="3263900"/>
              <a:ext cx="1219200" cy="523875"/>
            </a:xfrm>
            <a:prstGeom prst="rect">
              <a:avLst/>
            </a:prstGeom>
            <a:noFill/>
            <a:ln w="9525">
              <a:noFill/>
              <a:miter lim="800000"/>
              <a:headEnd/>
              <a:tailEnd/>
            </a:ln>
          </p:spPr>
          <p:txBody>
            <a:bodyPr wrap="none">
              <a:spAutoFit/>
            </a:bodyPr>
            <a:lstStyle/>
            <a:p>
              <a:pPr algn="ctr"/>
              <a:r>
                <a:rPr lang="en-US" altLang="en-US" sz="1400" b="1">
                  <a:solidFill>
                    <a:prstClr val="black"/>
                  </a:solidFill>
                  <a:latin typeface="Tahoma" pitchFamily="34" charset="0"/>
                  <a:cs typeface="Tahoma" pitchFamily="34" charset="0"/>
                </a:rPr>
                <a:t>CULTURE &amp;</a:t>
              </a:r>
            </a:p>
            <a:p>
              <a:pPr algn="ctr"/>
              <a:r>
                <a:rPr lang="en-US" altLang="en-US" sz="1400" b="1">
                  <a:solidFill>
                    <a:prstClr val="black"/>
                  </a:solidFill>
                  <a:latin typeface="Tahoma" pitchFamily="34" charset="0"/>
                  <a:cs typeface="Tahoma" pitchFamily="34" charset="0"/>
                </a:rPr>
                <a:t>RELIGION</a:t>
              </a:r>
            </a:p>
          </p:txBody>
        </p:sp>
        <p:sp>
          <p:nvSpPr>
            <p:cNvPr id="22" name="TextBox 9"/>
            <p:cNvSpPr txBox="1">
              <a:spLocks noChangeArrowheads="1"/>
            </p:cNvSpPr>
            <p:nvPr/>
          </p:nvSpPr>
          <p:spPr bwMode="auto">
            <a:xfrm>
              <a:off x="2752725" y="3267075"/>
              <a:ext cx="1311275" cy="523875"/>
            </a:xfrm>
            <a:prstGeom prst="rect">
              <a:avLst/>
            </a:prstGeom>
            <a:noFill/>
            <a:ln w="9525">
              <a:noFill/>
              <a:miter lim="800000"/>
              <a:headEnd/>
              <a:tailEnd/>
            </a:ln>
          </p:spPr>
          <p:txBody>
            <a:bodyPr wrap="none">
              <a:spAutoFit/>
            </a:bodyPr>
            <a:lstStyle/>
            <a:p>
              <a:pPr algn="ctr"/>
              <a:r>
                <a:rPr lang="en-US" altLang="en-US" sz="1400" b="1">
                  <a:solidFill>
                    <a:prstClr val="black"/>
                  </a:solidFill>
                  <a:latin typeface="Tahoma" pitchFamily="34" charset="0"/>
                  <a:cs typeface="Tahoma" pitchFamily="34" charset="0"/>
                </a:rPr>
                <a:t>BUSINESS &amp;</a:t>
              </a:r>
            </a:p>
            <a:p>
              <a:pPr algn="ctr"/>
              <a:r>
                <a:rPr lang="en-US" altLang="en-US" sz="1400" b="1">
                  <a:solidFill>
                    <a:prstClr val="black"/>
                  </a:solidFill>
                  <a:latin typeface="Tahoma" pitchFamily="34" charset="0"/>
                  <a:cs typeface="Tahoma" pitchFamily="34" charset="0"/>
                </a:rPr>
                <a:t>STRATEGY</a:t>
              </a:r>
            </a:p>
          </p:txBody>
        </p:sp>
        <p:sp>
          <p:nvSpPr>
            <p:cNvPr id="23" name="TextBox 9"/>
            <p:cNvSpPr txBox="1">
              <a:spLocks noChangeArrowheads="1"/>
            </p:cNvSpPr>
            <p:nvPr/>
          </p:nvSpPr>
          <p:spPr bwMode="auto">
            <a:xfrm>
              <a:off x="3568700" y="3784600"/>
              <a:ext cx="1647825" cy="523875"/>
            </a:xfrm>
            <a:prstGeom prst="rect">
              <a:avLst/>
            </a:prstGeom>
            <a:noFill/>
            <a:ln w="9525">
              <a:noFill/>
              <a:miter lim="800000"/>
              <a:headEnd/>
              <a:tailEnd/>
            </a:ln>
          </p:spPr>
          <p:txBody>
            <a:bodyPr wrap="none">
              <a:spAutoFit/>
            </a:bodyPr>
            <a:lstStyle/>
            <a:p>
              <a:pPr algn="ctr"/>
              <a:r>
                <a:rPr lang="en-US" altLang="en-US" sz="1400" b="1">
                  <a:solidFill>
                    <a:prstClr val="black"/>
                  </a:solidFill>
                  <a:latin typeface="Tahoma" pitchFamily="34" charset="0"/>
                  <a:cs typeface="Tahoma" pitchFamily="34" charset="0"/>
                </a:rPr>
                <a:t>PROJECT VALUE</a:t>
              </a:r>
            </a:p>
            <a:p>
              <a:pPr algn="ctr"/>
              <a:r>
                <a:rPr lang="en-US" altLang="en-US" sz="1400" b="1">
                  <a:solidFill>
                    <a:prstClr val="black"/>
                  </a:solidFill>
                  <a:latin typeface="Tahoma" pitchFamily="34" charset="0"/>
                  <a:cs typeface="Tahoma" pitchFamily="34" charset="0"/>
                </a:rPr>
                <a:t>MGT.</a:t>
              </a:r>
            </a:p>
          </p:txBody>
        </p:sp>
        <p:sp>
          <p:nvSpPr>
            <p:cNvPr id="24" name="TextBox 10"/>
            <p:cNvSpPr txBox="1">
              <a:spLocks noChangeArrowheads="1"/>
            </p:cNvSpPr>
            <p:nvPr/>
          </p:nvSpPr>
          <p:spPr bwMode="auto">
            <a:xfrm>
              <a:off x="1423988" y="3155950"/>
              <a:ext cx="1333500" cy="461963"/>
            </a:xfrm>
            <a:prstGeom prst="rect">
              <a:avLst/>
            </a:prstGeom>
            <a:noFill/>
            <a:ln w="9525">
              <a:noFill/>
              <a:miter lim="800000"/>
              <a:headEnd/>
              <a:tailEnd/>
            </a:ln>
          </p:spPr>
          <p:txBody>
            <a:bodyPr wrap="none">
              <a:spAutoFit/>
            </a:bodyPr>
            <a:lstStyle/>
            <a:p>
              <a:pPr algn="ctr"/>
              <a:r>
                <a:rPr lang="en-US" altLang="en-US" sz="1200" b="1">
                  <a:solidFill>
                    <a:prstClr val="white"/>
                  </a:solidFill>
                  <a:latin typeface="Tahoma" pitchFamily="34" charset="0"/>
                  <a:cs typeface="Tahoma" pitchFamily="34" charset="0"/>
                </a:rPr>
                <a:t>STAKEHOLDER</a:t>
              </a:r>
            </a:p>
            <a:p>
              <a:pPr algn="ctr"/>
              <a:r>
                <a:rPr lang="en-US" altLang="en-US" sz="1200" b="1">
                  <a:solidFill>
                    <a:prstClr val="white"/>
                  </a:solidFill>
                  <a:latin typeface="Tahoma" pitchFamily="34" charset="0"/>
                  <a:cs typeface="Tahoma" pitchFamily="34" charset="0"/>
                </a:rPr>
                <a:t>MGT.</a:t>
              </a:r>
            </a:p>
          </p:txBody>
        </p:sp>
        <p:sp>
          <p:nvSpPr>
            <p:cNvPr id="25" name="Left Arrow 17"/>
            <p:cNvSpPr>
              <a:spLocks noChangeArrowheads="1"/>
            </p:cNvSpPr>
            <p:nvPr/>
          </p:nvSpPr>
          <p:spPr bwMode="auto">
            <a:xfrm>
              <a:off x="7500938" y="3155950"/>
              <a:ext cx="1076325" cy="484188"/>
            </a:xfrm>
            <a:prstGeom prst="leftArrow">
              <a:avLst>
                <a:gd name="adj1" fmla="val 50000"/>
                <a:gd name="adj2" fmla="val 50027"/>
              </a:avLst>
            </a:prstGeom>
            <a:solidFill>
              <a:schemeClr val="accent2"/>
            </a:solidFill>
            <a:ln w="12700" algn="ctr">
              <a:noFill/>
              <a:round/>
              <a:headEnd/>
              <a:tailEnd/>
            </a:ln>
          </p:spPr>
          <p:txBody>
            <a:bodyPr wrap="none" anchor="ctr"/>
            <a:lstStyle/>
            <a:p>
              <a:pPr algn="ctr"/>
              <a:r>
                <a:rPr lang="en-US" altLang="en-US" sz="1400" b="1">
                  <a:solidFill>
                    <a:prstClr val="white"/>
                  </a:solidFill>
                  <a:latin typeface="Tahoma" pitchFamily="34" charset="0"/>
                  <a:cs typeface="Tahoma" pitchFamily="34" charset="0"/>
                </a:rPr>
                <a:t>METRICS</a:t>
              </a:r>
            </a:p>
          </p:txBody>
        </p:sp>
        <p:sp>
          <p:nvSpPr>
            <p:cNvPr id="26" name="Left Arrow 18"/>
            <p:cNvSpPr>
              <a:spLocks noChangeArrowheads="1"/>
            </p:cNvSpPr>
            <p:nvPr/>
          </p:nvSpPr>
          <p:spPr bwMode="auto">
            <a:xfrm rot="1347080">
              <a:off x="7116763" y="4391025"/>
              <a:ext cx="1060450" cy="484188"/>
            </a:xfrm>
            <a:prstGeom prst="leftArrow">
              <a:avLst>
                <a:gd name="adj1" fmla="val 50000"/>
                <a:gd name="adj2" fmla="val 50141"/>
              </a:avLst>
            </a:prstGeom>
            <a:solidFill>
              <a:schemeClr val="accent2"/>
            </a:solidFill>
            <a:ln w="12700" algn="ctr">
              <a:noFill/>
              <a:round/>
              <a:headEnd/>
              <a:tailEnd/>
            </a:ln>
          </p:spPr>
          <p:txBody>
            <a:bodyPr wrap="none" anchor="ctr"/>
            <a:lstStyle/>
            <a:p>
              <a:pPr algn="ctr"/>
              <a:r>
                <a:rPr lang="en-US" altLang="en-US" sz="1400" b="1">
                  <a:solidFill>
                    <a:prstClr val="white"/>
                  </a:solidFill>
                  <a:latin typeface="Tahoma" pitchFamily="34" charset="0"/>
                  <a:cs typeface="Tahoma" pitchFamily="34" charset="0"/>
                </a:rPr>
                <a:t>METRICS</a:t>
              </a:r>
            </a:p>
          </p:txBody>
        </p:sp>
      </p:grpSp>
      <p:sp>
        <p:nvSpPr>
          <p:cNvPr id="27" name="TextBox 2"/>
          <p:cNvSpPr txBox="1">
            <a:spLocks noChangeArrowheads="1"/>
          </p:cNvSpPr>
          <p:nvPr/>
        </p:nvSpPr>
        <p:spPr bwMode="auto">
          <a:xfrm>
            <a:off x="222014" y="5710535"/>
            <a:ext cx="3324820" cy="461665"/>
          </a:xfrm>
          <a:prstGeom prst="rect">
            <a:avLst/>
          </a:prstGeom>
          <a:noFill/>
          <a:ln w="9525">
            <a:noFill/>
            <a:miter lim="800000"/>
            <a:headEnd/>
            <a:tailEnd/>
          </a:ln>
        </p:spPr>
        <p:txBody>
          <a:bodyPr wrap="none">
            <a:spAutoFit/>
          </a:bodyPr>
          <a:lstStyle/>
          <a:p>
            <a:pPr algn="r"/>
            <a:r>
              <a:rPr lang="en-US" altLang="en-US" sz="1200" dirty="0">
                <a:latin typeface="Tahoma" pitchFamily="34" charset="0"/>
                <a:cs typeface="Tahoma" pitchFamily="34" charset="0"/>
              </a:rPr>
              <a:t>Adapted from </a:t>
            </a:r>
            <a:r>
              <a:rPr lang="en-US" altLang="en-US" sz="1200" i="1" dirty="0">
                <a:latin typeface="Tahoma" pitchFamily="34" charset="0"/>
                <a:cs typeface="Tahoma" pitchFamily="34" charset="0"/>
              </a:rPr>
              <a:t>PMBOK® Guide </a:t>
            </a:r>
            <a:r>
              <a:rPr lang="en-US" altLang="en-US" sz="1200" dirty="0">
                <a:latin typeface="Tahoma" pitchFamily="34" charset="0"/>
                <a:cs typeface="Tahoma" pitchFamily="34" charset="0"/>
              </a:rPr>
              <a:t>– Fifth Edition,</a:t>
            </a:r>
            <a:br>
              <a:rPr lang="en-US" altLang="en-US" sz="1200" dirty="0">
                <a:latin typeface="Tahoma" pitchFamily="34" charset="0"/>
                <a:cs typeface="Tahoma" pitchFamily="34" charset="0"/>
              </a:rPr>
            </a:br>
            <a:r>
              <a:rPr lang="en-US" altLang="en-US" sz="1200" dirty="0">
                <a:solidFill>
                  <a:prstClr val="white"/>
                </a:solidFill>
                <a:latin typeface="Tahoma" pitchFamily="34" charset="0"/>
                <a:cs typeface="Tahoma" pitchFamily="34" charset="0"/>
              </a:rPr>
              <a:t>Figure 3-1, p. 61</a:t>
            </a:r>
          </a:p>
        </p:txBody>
      </p:sp>
    </p:spTree>
    <p:extLst>
      <p:ext uri="{BB962C8B-B14F-4D97-AF65-F5344CB8AC3E}">
        <p14:creationId xmlns:p14="http://schemas.microsoft.com/office/powerpoint/2010/main" val="2464159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p:nvPr/>
        </p:nvSpPr>
        <p:spPr>
          <a:xfrm>
            <a:off x="0" y="4953000"/>
            <a:ext cx="9144000"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51"/>
          <p:cNvSpPr txBox="1">
            <a:spLocks/>
          </p:cNvSpPr>
          <p:nvPr/>
        </p:nvSpPr>
        <p:spPr>
          <a:xfrm>
            <a:off x="241611" y="37214"/>
            <a:ext cx="6670274" cy="764779"/>
          </a:xfrm>
          <a:prstGeom prst="rect">
            <a:avLst/>
          </a:prstGeom>
        </p:spPr>
        <p:txBody>
          <a:bodyPr>
            <a:normAutofit/>
          </a:bodyPr>
          <a:lstStyle>
            <a:lvl1pPr algn="l" defTabSz="914400" rtl="0" eaLnBrk="1" latinLnBrk="0" hangingPunct="1">
              <a:spcBef>
                <a:spcPct val="0"/>
              </a:spcBef>
              <a:buNone/>
              <a:defRPr sz="3200" kern="1200">
                <a:solidFill>
                  <a:schemeClr val="bg1">
                    <a:lumMod val="85000"/>
                  </a:schemeClr>
                </a:solidFill>
                <a:latin typeface="+mj-lt"/>
                <a:ea typeface="+mj-ea"/>
                <a:cs typeface="+mj-cs"/>
              </a:defRPr>
            </a:lvl1pPr>
          </a:lstStyle>
          <a:p>
            <a:endParaRPr lang="en-US" b="1" dirty="0">
              <a:solidFill>
                <a:prstClr val="white"/>
              </a:solidFill>
              <a:latin typeface="Calibri"/>
            </a:endParaRPr>
          </a:p>
        </p:txBody>
      </p:sp>
      <p:sp>
        <p:nvSpPr>
          <p:cNvPr id="7" name="Slide Number Placeholder 1"/>
          <p:cNvSpPr txBox="1">
            <a:spLocks/>
          </p:cNvSpPr>
          <p:nvPr/>
        </p:nvSpPr>
        <p:spPr bwMode="auto">
          <a:xfrm>
            <a:off x="8667755" y="6515100"/>
            <a:ext cx="468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04CD40-A37F-4284-9DD3-753773D08915}" type="slidenum">
              <a:rPr lang="en-US" sz="1000">
                <a:solidFill>
                  <a:srgbClr val="FFFFFF"/>
                </a:solidFill>
              </a:rPr>
              <a:pPr eaLnBrk="1" hangingPunct="1"/>
              <a:t>32</a:t>
            </a:fld>
            <a:endParaRPr lang="en-US" sz="1000" dirty="0">
              <a:solidFill>
                <a:srgbClr val="FFFFFF"/>
              </a:solidFill>
            </a:endParaRPr>
          </a:p>
        </p:txBody>
      </p:sp>
      <p:sp>
        <p:nvSpPr>
          <p:cNvPr id="2" name="Rectangle 1"/>
          <p:cNvSpPr/>
          <p:nvPr/>
        </p:nvSpPr>
        <p:spPr>
          <a:xfrm>
            <a:off x="381001" y="0"/>
            <a:ext cx="8520910" cy="6432530"/>
          </a:xfrm>
          <a:prstGeom prst="rect">
            <a:avLst/>
          </a:prstGeom>
        </p:spPr>
        <p:txBody>
          <a:bodyPr wrap="square">
            <a:spAutoFit/>
          </a:bodyPr>
          <a:lstStyle/>
          <a:p>
            <a:pPr>
              <a:buClr>
                <a:srgbClr val="003399"/>
              </a:buClr>
              <a:buSzPct val="80000"/>
              <a:defRPr/>
            </a:pPr>
            <a:r>
              <a:rPr lang="en-US" sz="2800" b="1" dirty="0">
                <a:solidFill>
                  <a:schemeClr val="bg1"/>
                </a:solidFill>
                <a:cs typeface="Calibri" pitchFamily="34" charset="0"/>
              </a:rPr>
              <a:t>The eight subjective (human) dimensions of Project Management - are responsible for 85% of all project </a:t>
            </a:r>
            <a:r>
              <a:rPr lang="en-US" sz="2800" b="1" dirty="0" smtClean="0">
                <a:solidFill>
                  <a:schemeClr val="bg1"/>
                </a:solidFill>
                <a:cs typeface="Calibri" pitchFamily="34" charset="0"/>
              </a:rPr>
              <a:t>failures   </a:t>
            </a:r>
            <a:r>
              <a:rPr lang="en-US" sz="1400" b="1" dirty="0" smtClean="0">
                <a:solidFill>
                  <a:schemeClr val="bg1"/>
                </a:solidFill>
                <a:cs typeface="Calibri" pitchFamily="34" charset="0"/>
              </a:rPr>
              <a:t>(NASA study) </a:t>
            </a:r>
            <a:r>
              <a:rPr lang="en-US" sz="2800" b="1" dirty="0">
                <a:cs typeface="Calibri" pitchFamily="34" charset="0"/>
              </a:rPr>
              <a:t/>
            </a:r>
            <a:br>
              <a:rPr lang="en-US" sz="2800" b="1" dirty="0">
                <a:cs typeface="Calibri" pitchFamily="34" charset="0"/>
              </a:rPr>
            </a:br>
            <a:endParaRPr lang="en-US" sz="2800" b="1" dirty="0">
              <a:cs typeface="Calibri" pitchFamily="34" charset="0"/>
            </a:endParaRPr>
          </a:p>
          <a:p>
            <a:pPr marL="1097280" lvl="1" indent="-457200">
              <a:buSzPct val="80000"/>
              <a:buFont typeface="Wingdings" panose="05000000000000000000" pitchFamily="2" charset="2"/>
              <a:buChar char="§"/>
              <a:defRPr/>
            </a:pPr>
            <a:r>
              <a:rPr lang="en-US" sz="2800" b="1" dirty="0">
                <a:cs typeface="Calibri" pitchFamily="34" charset="0"/>
              </a:rPr>
              <a:t>Time management (schedule)</a:t>
            </a:r>
          </a:p>
          <a:p>
            <a:pPr marL="1097280" lvl="1" indent="-457200">
              <a:buSzPct val="80000"/>
              <a:buFont typeface="Wingdings" panose="05000000000000000000" pitchFamily="2" charset="2"/>
              <a:buChar char="§"/>
              <a:defRPr/>
            </a:pPr>
            <a:r>
              <a:rPr lang="en-US" sz="2800" b="1" dirty="0">
                <a:cs typeface="Calibri" pitchFamily="34" charset="0"/>
              </a:rPr>
              <a:t>Cost management (budget)</a:t>
            </a:r>
          </a:p>
          <a:p>
            <a:pPr marL="1097280" lvl="1" indent="-457200">
              <a:buSzPct val="80000"/>
              <a:buFont typeface="Wingdings" panose="05000000000000000000" pitchFamily="2" charset="2"/>
              <a:buChar char="§"/>
              <a:defRPr/>
            </a:pPr>
            <a:r>
              <a:rPr lang="en-US" sz="2800" b="1" dirty="0">
                <a:solidFill>
                  <a:srgbClr val="FF0000"/>
                </a:solidFill>
                <a:cs typeface="Calibri" pitchFamily="34" charset="0"/>
              </a:rPr>
              <a:t>Scope management</a:t>
            </a:r>
          </a:p>
          <a:p>
            <a:pPr marL="1097280" lvl="1" indent="-457200">
              <a:buSzPct val="80000"/>
              <a:buFont typeface="Wingdings" panose="05000000000000000000" pitchFamily="2" charset="2"/>
              <a:buChar char="§"/>
              <a:defRPr/>
            </a:pPr>
            <a:r>
              <a:rPr lang="en-US" sz="2800" b="1" dirty="0">
                <a:solidFill>
                  <a:srgbClr val="FF0000"/>
                </a:solidFill>
                <a:cs typeface="Calibri" pitchFamily="34" charset="0"/>
              </a:rPr>
              <a:t>Quality</a:t>
            </a:r>
          </a:p>
          <a:p>
            <a:pPr marL="1097280" lvl="1" indent="-457200">
              <a:buSzPct val="80000"/>
              <a:buFont typeface="Wingdings" panose="05000000000000000000" pitchFamily="2" charset="2"/>
              <a:buChar char="§"/>
              <a:defRPr/>
            </a:pPr>
            <a:r>
              <a:rPr lang="en-US" sz="2800" b="1" dirty="0">
                <a:solidFill>
                  <a:srgbClr val="FF0000"/>
                </a:solidFill>
                <a:cs typeface="Calibri" pitchFamily="34" charset="0"/>
              </a:rPr>
              <a:t>Human resources</a:t>
            </a:r>
          </a:p>
          <a:p>
            <a:pPr marL="1097280" lvl="1" indent="-457200">
              <a:buSzPct val="80000"/>
              <a:buFont typeface="Wingdings" panose="05000000000000000000" pitchFamily="2" charset="2"/>
              <a:buChar char="§"/>
              <a:defRPr/>
            </a:pPr>
            <a:r>
              <a:rPr lang="en-US" sz="2800" b="1" dirty="0">
                <a:solidFill>
                  <a:srgbClr val="FF0000"/>
                </a:solidFill>
                <a:cs typeface="Calibri" pitchFamily="34" charset="0"/>
              </a:rPr>
              <a:t>Risk</a:t>
            </a:r>
          </a:p>
          <a:p>
            <a:pPr marL="1097280" lvl="1" indent="-457200">
              <a:buSzPct val="80000"/>
              <a:buFont typeface="Wingdings" panose="05000000000000000000" pitchFamily="2" charset="2"/>
              <a:buChar char="§"/>
              <a:defRPr/>
            </a:pPr>
            <a:r>
              <a:rPr lang="en-US" sz="2800" b="1" dirty="0">
                <a:solidFill>
                  <a:srgbClr val="FF0000"/>
                </a:solidFill>
                <a:cs typeface="Calibri" pitchFamily="34" charset="0"/>
              </a:rPr>
              <a:t>Procurement (contractors)</a:t>
            </a:r>
          </a:p>
          <a:p>
            <a:pPr marL="1097280" lvl="1" indent="-457200">
              <a:buSzPct val="80000"/>
              <a:buFont typeface="Wingdings" panose="05000000000000000000" pitchFamily="2" charset="2"/>
              <a:buChar char="§"/>
              <a:defRPr/>
            </a:pPr>
            <a:r>
              <a:rPr lang="en-US" sz="2800" b="1" dirty="0">
                <a:solidFill>
                  <a:srgbClr val="FF0000"/>
                </a:solidFill>
                <a:cs typeface="Calibri" pitchFamily="34" charset="0"/>
              </a:rPr>
              <a:t>Integration</a:t>
            </a:r>
          </a:p>
          <a:p>
            <a:pPr marL="1097280" lvl="1" indent="-457200">
              <a:buSzPct val="80000"/>
              <a:buFont typeface="Wingdings" panose="05000000000000000000" pitchFamily="2" charset="2"/>
              <a:buChar char="§"/>
              <a:defRPr/>
            </a:pPr>
            <a:r>
              <a:rPr lang="en-US" sz="2800" b="1" dirty="0">
                <a:solidFill>
                  <a:srgbClr val="FF0000"/>
                </a:solidFill>
                <a:cs typeface="Calibri" pitchFamily="34" charset="0"/>
              </a:rPr>
              <a:t>Communication</a:t>
            </a:r>
          </a:p>
          <a:p>
            <a:pPr marL="1097280" lvl="1" indent="-457200">
              <a:buSzPct val="80000"/>
              <a:buFont typeface="Wingdings" panose="05000000000000000000" pitchFamily="2" charset="2"/>
              <a:buChar char="§"/>
              <a:defRPr/>
            </a:pPr>
            <a:r>
              <a:rPr lang="en-US" sz="2800" b="1" dirty="0">
                <a:solidFill>
                  <a:srgbClr val="FF0000"/>
                </a:solidFill>
              </a:rPr>
              <a:t>Stakeholder management</a:t>
            </a:r>
            <a:r>
              <a:rPr lang="en-US" sz="2000" b="1" dirty="0">
                <a:solidFill>
                  <a:prstClr val="black"/>
                </a:solidFill>
              </a:rPr>
              <a:t/>
            </a:r>
            <a:br>
              <a:rPr lang="en-US" sz="2000" b="1" dirty="0">
                <a:solidFill>
                  <a:prstClr val="black"/>
                </a:solidFill>
              </a:rPr>
            </a:br>
            <a:endParaRPr lang="en-US" sz="2000" b="1" dirty="0">
              <a:solidFill>
                <a:prstClr val="black"/>
              </a:solidFill>
            </a:endParaRPr>
          </a:p>
        </p:txBody>
      </p:sp>
    </p:spTree>
    <p:extLst>
      <p:ext uri="{BB962C8B-B14F-4D97-AF65-F5344CB8AC3E}">
        <p14:creationId xmlns:p14="http://schemas.microsoft.com/office/powerpoint/2010/main" val="3475115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buFontTx/>
              <a:buChar char="•"/>
            </a:pPr>
            <a:r>
              <a:rPr lang="en-US" sz="3600" b="1" dirty="0">
                <a:ea typeface="+mn-ea"/>
                <a:cs typeface="+mn-cs"/>
              </a:rPr>
              <a:t>In addition to traditional  </a:t>
            </a:r>
          </a:p>
          <a:p>
            <a:pPr lvl="1"/>
            <a:r>
              <a:rPr lang="en-US" sz="3200" dirty="0"/>
              <a:t>Key Performance Status</a:t>
            </a:r>
          </a:p>
          <a:p>
            <a:r>
              <a:rPr lang="en-US" sz="3600" b="1" dirty="0"/>
              <a:t>What To Collect </a:t>
            </a:r>
          </a:p>
          <a:p>
            <a:pPr lvl="1"/>
            <a:r>
              <a:rPr lang="en-US" sz="3200" dirty="0"/>
              <a:t>Key Performance Conditions</a:t>
            </a:r>
          </a:p>
          <a:p>
            <a:pPr lvl="2"/>
            <a:r>
              <a:rPr lang="en-US" sz="2800" dirty="0"/>
              <a:t>Intra-process Conditions</a:t>
            </a:r>
          </a:p>
          <a:p>
            <a:pPr lvl="2"/>
            <a:r>
              <a:rPr lang="en-US" sz="2800" dirty="0"/>
              <a:t>Inter-process Conditions</a:t>
            </a:r>
          </a:p>
          <a:p>
            <a:pPr lvl="1"/>
            <a:r>
              <a:rPr lang="en-US" sz="3200" dirty="0"/>
              <a:t>Key Process/Practice Compliance</a:t>
            </a:r>
          </a:p>
        </p:txBody>
      </p:sp>
      <p:sp>
        <p:nvSpPr>
          <p:cNvPr id="5" name="Title 4"/>
          <p:cNvSpPr>
            <a:spLocks noGrp="1"/>
          </p:cNvSpPr>
          <p:nvPr>
            <p:ph type="title"/>
          </p:nvPr>
        </p:nvSpPr>
        <p:spPr/>
        <p:txBody>
          <a:bodyPr/>
          <a:lstStyle/>
          <a:p>
            <a:pPr>
              <a:lnSpc>
                <a:spcPts val="4200"/>
              </a:lnSpc>
            </a:pPr>
            <a:r>
              <a:rPr lang="en-US" dirty="0"/>
              <a:t>So, then…What Metrics Should We Monitor? </a:t>
            </a:r>
          </a:p>
        </p:txBody>
      </p:sp>
    </p:spTree>
    <p:extLst>
      <p:ext uri="{BB962C8B-B14F-4D97-AF65-F5344CB8AC3E}">
        <p14:creationId xmlns:p14="http://schemas.microsoft.com/office/powerpoint/2010/main" val="2211083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4419600" cy="4525963"/>
          </a:xfrm>
        </p:spPr>
        <p:txBody>
          <a:bodyPr/>
          <a:lstStyle/>
          <a:p>
            <a:r>
              <a:rPr lang="en-US" sz="3600" b="1" dirty="0"/>
              <a:t>How to Collect the Metrics that Matter</a:t>
            </a:r>
          </a:p>
          <a:p>
            <a:pPr lvl="1"/>
            <a:r>
              <a:rPr lang="en-US" sz="3200" dirty="0"/>
              <a:t>Intuition</a:t>
            </a:r>
          </a:p>
          <a:p>
            <a:pPr lvl="1"/>
            <a:r>
              <a:rPr lang="en-US" sz="3200" dirty="0"/>
              <a:t>MBWA</a:t>
            </a:r>
          </a:p>
          <a:p>
            <a:pPr lvl="1"/>
            <a:r>
              <a:rPr lang="en-US" sz="3200" dirty="0"/>
              <a:t>Survey Software</a:t>
            </a:r>
          </a:p>
          <a:p>
            <a:pPr lvl="1"/>
            <a:r>
              <a:rPr lang="en-US" sz="3200" dirty="0"/>
              <a:t>Purpose Designed Software</a:t>
            </a:r>
          </a:p>
          <a:p>
            <a:endParaRPr lang="en-US" dirty="0"/>
          </a:p>
        </p:txBody>
      </p:sp>
      <p:pic>
        <p:nvPicPr>
          <p:cNvPr id="8" name="Picture 3" descr="APO Inputs.jpg"/>
          <p:cNvPicPr>
            <a:picLocks noChangeAspect="1"/>
          </p:cNvPicPr>
          <p:nvPr/>
        </p:nvPicPr>
        <p:blipFill>
          <a:blip r:embed="rId3" cstate="print"/>
          <a:srcRect/>
          <a:stretch>
            <a:fillRect/>
          </a:stretch>
        </p:blipFill>
        <p:spPr bwMode="auto">
          <a:xfrm>
            <a:off x="4876800" y="2667000"/>
            <a:ext cx="3505200" cy="2030602"/>
          </a:xfrm>
          <a:prstGeom prst="rect">
            <a:avLst/>
          </a:prstGeom>
          <a:noFill/>
          <a:ln w="9525">
            <a:noFill/>
            <a:miter lim="800000"/>
            <a:headEnd/>
            <a:tailEnd/>
          </a:ln>
        </p:spPr>
      </p:pic>
      <p:sp>
        <p:nvSpPr>
          <p:cNvPr id="10" name="Title 4"/>
          <p:cNvSpPr>
            <a:spLocks noGrp="1"/>
          </p:cNvSpPr>
          <p:nvPr>
            <p:ph type="title"/>
          </p:nvPr>
        </p:nvSpPr>
        <p:spPr>
          <a:xfrm>
            <a:off x="457200" y="274638"/>
            <a:ext cx="8229600" cy="1143000"/>
          </a:xfrm>
        </p:spPr>
        <p:txBody>
          <a:bodyPr/>
          <a:lstStyle/>
          <a:p>
            <a:pPr>
              <a:lnSpc>
                <a:spcPts val="4200"/>
              </a:lnSpc>
            </a:pPr>
            <a:r>
              <a:rPr lang="en-US" dirty="0"/>
              <a:t>What Metrics Should We Monitor? </a:t>
            </a:r>
          </a:p>
        </p:txBody>
      </p:sp>
    </p:spTree>
    <p:extLst>
      <p:ext uri="{BB962C8B-B14F-4D97-AF65-F5344CB8AC3E}">
        <p14:creationId xmlns:p14="http://schemas.microsoft.com/office/powerpoint/2010/main" val="393728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Four</a:t>
            </a:r>
          </a:p>
        </p:txBody>
      </p:sp>
      <p:sp>
        <p:nvSpPr>
          <p:cNvPr id="3" name="Content Placeholder 2"/>
          <p:cNvSpPr>
            <a:spLocks noGrp="1"/>
          </p:cNvSpPr>
          <p:nvPr>
            <p:ph idx="4294967295"/>
          </p:nvPr>
        </p:nvSpPr>
        <p:spPr>
          <a:xfrm>
            <a:off x="990600" y="1600200"/>
            <a:ext cx="8153400" cy="4525963"/>
          </a:xfrm>
        </p:spPr>
        <p:txBody>
          <a:bodyPr/>
          <a:lstStyle/>
          <a:p>
            <a:pPr marL="0" indent="0">
              <a:buNone/>
            </a:pPr>
            <a:r>
              <a:rPr lang="en-US" sz="4400" dirty="0"/>
              <a:t>Working with Conditions Data</a:t>
            </a:r>
          </a:p>
          <a:p>
            <a:pPr marL="0" indent="0">
              <a:buNone/>
            </a:pPr>
            <a:r>
              <a:rPr lang="en-US" sz="3600" dirty="0"/>
              <a:t>(The Tale of the Four Missing Metrics)</a:t>
            </a:r>
          </a:p>
        </p:txBody>
      </p:sp>
    </p:spTree>
    <p:extLst>
      <p:ext uri="{BB962C8B-B14F-4D97-AF65-F5344CB8AC3E}">
        <p14:creationId xmlns:p14="http://schemas.microsoft.com/office/powerpoint/2010/main" val="3302689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611086"/>
            <a:ext cx="6400800" cy="3490186"/>
          </a:xfrm>
          <a:prstGeom prst="rect">
            <a:avLst/>
          </a:prstGeom>
          <a:noFill/>
        </p:spPr>
        <p:txBody>
          <a:bodyPr wrap="square" rtlCol="0">
            <a:spAutoFit/>
          </a:bodyPr>
          <a:lstStyle/>
          <a:p>
            <a:pPr fontAlgn="base">
              <a:lnSpc>
                <a:spcPct val="80000"/>
              </a:lnSpc>
              <a:spcBef>
                <a:spcPct val="25000"/>
              </a:spcBef>
              <a:spcAft>
                <a:spcPct val="0"/>
              </a:spcAft>
              <a:buClr>
                <a:srgbClr val="0066FF"/>
              </a:buClr>
            </a:pPr>
            <a:r>
              <a:rPr lang="en-US" sz="2400" dirty="0">
                <a:solidFill>
                  <a:srgbClr val="000066"/>
                </a:solidFill>
              </a:rPr>
              <a:t>Three Important CONDITIONS to Monitor</a:t>
            </a:r>
          </a:p>
          <a:p>
            <a:pPr marL="800100" lvl="1" indent="-342900" fontAlgn="base">
              <a:lnSpc>
                <a:spcPct val="80000"/>
              </a:lnSpc>
              <a:spcBef>
                <a:spcPct val="25000"/>
              </a:spcBef>
              <a:spcAft>
                <a:spcPct val="0"/>
              </a:spcAft>
              <a:buFont typeface="Arial" pitchFamily="34" charset="0"/>
              <a:buChar char="•"/>
            </a:pPr>
            <a:r>
              <a:rPr lang="en-US" sz="3200" b="1" dirty="0">
                <a:solidFill>
                  <a:srgbClr val="000000"/>
                </a:solidFill>
              </a:rPr>
              <a:t>Expectations Management </a:t>
            </a:r>
          </a:p>
          <a:p>
            <a:pPr marL="800100" lvl="1" indent="-342900" fontAlgn="base">
              <a:lnSpc>
                <a:spcPct val="80000"/>
              </a:lnSpc>
              <a:spcBef>
                <a:spcPct val="25000"/>
              </a:spcBef>
              <a:spcAft>
                <a:spcPct val="0"/>
              </a:spcAft>
              <a:buFont typeface="Arial" pitchFamily="34" charset="0"/>
              <a:buChar char="•"/>
            </a:pPr>
            <a:r>
              <a:rPr lang="en-US" sz="3200" b="1" dirty="0">
                <a:solidFill>
                  <a:srgbClr val="000000"/>
                </a:solidFill>
              </a:rPr>
              <a:t>Sponsor Involvement </a:t>
            </a:r>
          </a:p>
          <a:p>
            <a:pPr marL="800100" lvl="1" indent="-342900" fontAlgn="base">
              <a:lnSpc>
                <a:spcPct val="80000"/>
              </a:lnSpc>
              <a:spcBef>
                <a:spcPct val="25000"/>
              </a:spcBef>
              <a:spcAft>
                <a:spcPct val="0"/>
              </a:spcAft>
              <a:buFont typeface="Arial" pitchFamily="34" charset="0"/>
              <a:buChar char="•"/>
            </a:pPr>
            <a:r>
              <a:rPr lang="en-US" sz="3200" b="1" dirty="0">
                <a:solidFill>
                  <a:srgbClr val="000000"/>
                </a:solidFill>
              </a:rPr>
              <a:t>Process Compliance </a:t>
            </a:r>
          </a:p>
          <a:p>
            <a:pPr fontAlgn="base">
              <a:lnSpc>
                <a:spcPct val="80000"/>
              </a:lnSpc>
              <a:spcBef>
                <a:spcPct val="25000"/>
              </a:spcBef>
              <a:spcAft>
                <a:spcPct val="0"/>
              </a:spcAft>
              <a:buClr>
                <a:srgbClr val="0066FF"/>
              </a:buClr>
            </a:pPr>
            <a:endParaRPr lang="en-US" sz="2400" dirty="0">
              <a:solidFill>
                <a:srgbClr val="000066"/>
              </a:solidFill>
            </a:endParaRPr>
          </a:p>
          <a:p>
            <a:pPr fontAlgn="base">
              <a:lnSpc>
                <a:spcPct val="80000"/>
              </a:lnSpc>
              <a:spcBef>
                <a:spcPct val="25000"/>
              </a:spcBef>
              <a:spcAft>
                <a:spcPct val="0"/>
              </a:spcAft>
              <a:buClr>
                <a:srgbClr val="0066FF"/>
              </a:buClr>
            </a:pPr>
            <a:r>
              <a:rPr lang="en-US" sz="2400" dirty="0">
                <a:solidFill>
                  <a:srgbClr val="000066"/>
                </a:solidFill>
              </a:rPr>
              <a:t>To Minimize One Project Risk Factor</a:t>
            </a:r>
          </a:p>
          <a:p>
            <a:pPr marL="800100" lvl="1" indent="-342900" fontAlgn="base">
              <a:lnSpc>
                <a:spcPct val="80000"/>
              </a:lnSpc>
              <a:spcBef>
                <a:spcPct val="25000"/>
              </a:spcBef>
              <a:spcAft>
                <a:spcPct val="0"/>
              </a:spcAft>
              <a:buFont typeface="Arial" pitchFamily="34" charset="0"/>
              <a:buChar char="•"/>
            </a:pPr>
            <a:r>
              <a:rPr lang="en-US" sz="3200" b="1" dirty="0">
                <a:solidFill>
                  <a:srgbClr val="000000"/>
                </a:solidFill>
              </a:rPr>
              <a:t>Project Rework Probability</a:t>
            </a:r>
          </a:p>
          <a:p>
            <a:pPr lvl="1" fontAlgn="base">
              <a:lnSpc>
                <a:spcPct val="80000"/>
              </a:lnSpc>
              <a:spcBef>
                <a:spcPct val="25000"/>
              </a:spcBef>
              <a:spcAft>
                <a:spcPct val="0"/>
              </a:spcAft>
              <a:buClr>
                <a:srgbClr val="0066FF"/>
              </a:buClr>
            </a:pPr>
            <a:endParaRPr lang="en-US" sz="1600" dirty="0">
              <a:solidFill>
                <a:srgbClr val="000066"/>
              </a:solidFill>
            </a:endParaRPr>
          </a:p>
        </p:txBody>
      </p:sp>
      <p:sp>
        <p:nvSpPr>
          <p:cNvPr id="8" name="Title 1"/>
          <p:cNvSpPr txBox="1">
            <a:spLocks/>
          </p:cNvSpPr>
          <p:nvPr/>
        </p:nvSpPr>
        <p:spPr bwMode="auto">
          <a:xfrm>
            <a:off x="457200" y="1524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Arial" charset="0"/>
              </a:defRPr>
            </a:lvl2pPr>
            <a:lvl3pPr algn="l" rtl="0" eaLnBrk="1" fontAlgn="base" hangingPunct="1">
              <a:spcBef>
                <a:spcPct val="0"/>
              </a:spcBef>
              <a:spcAft>
                <a:spcPct val="0"/>
              </a:spcAft>
              <a:defRPr sz="4400">
                <a:solidFill>
                  <a:schemeClr val="bg1"/>
                </a:solidFill>
                <a:latin typeface="Arial" charset="0"/>
              </a:defRPr>
            </a:lvl3pPr>
            <a:lvl4pPr algn="l" rtl="0" eaLnBrk="1" fontAlgn="base" hangingPunct="1">
              <a:spcBef>
                <a:spcPct val="0"/>
              </a:spcBef>
              <a:spcAft>
                <a:spcPct val="0"/>
              </a:spcAft>
              <a:defRPr sz="4400">
                <a:solidFill>
                  <a:schemeClr val="bg1"/>
                </a:solidFill>
                <a:latin typeface="Arial" charset="0"/>
              </a:defRPr>
            </a:lvl4pPr>
            <a:lvl5pPr algn="l" rtl="0" eaLnBrk="1" fontAlgn="base" hangingPunct="1">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a:lstStyle>
          <a:p>
            <a:r>
              <a:rPr lang="en-US" dirty="0"/>
              <a:t>Managing Risk </a:t>
            </a:r>
            <a:br>
              <a:rPr lang="en-US" dirty="0"/>
            </a:br>
            <a:r>
              <a:rPr lang="en-US" sz="2800" dirty="0"/>
              <a:t>You Need “ESP” to Know “PRP”</a:t>
            </a:r>
          </a:p>
        </p:txBody>
      </p:sp>
      <p:sp>
        <p:nvSpPr>
          <p:cNvPr id="5" name="Content Placeholder 1"/>
          <p:cNvSpPr>
            <a:spLocks noGrp="1"/>
          </p:cNvSpPr>
          <p:nvPr>
            <p:ph idx="1"/>
          </p:nvPr>
        </p:nvSpPr>
        <p:spPr>
          <a:xfrm>
            <a:off x="457200" y="5029200"/>
            <a:ext cx="5943600" cy="1219200"/>
          </a:xfrm>
          <a:solidFill>
            <a:schemeClr val="accent5"/>
          </a:solidFill>
          <a:ln w="25400">
            <a:solidFill>
              <a:schemeClr val="accent1"/>
            </a:solidFill>
          </a:ln>
        </p:spPr>
        <p:txBody>
          <a:bodyPr lIns="91440" tIns="91440" rIns="91440" bIns="91440"/>
          <a:lstStyle/>
          <a:p>
            <a:pPr marL="0" indent="0">
              <a:lnSpc>
                <a:spcPts val="1900"/>
              </a:lnSpc>
              <a:spcBef>
                <a:spcPts val="0"/>
              </a:spcBef>
              <a:buNone/>
            </a:pPr>
            <a:r>
              <a:rPr lang="en-US" sz="2000" i="1" dirty="0">
                <a:solidFill>
                  <a:srgbClr val="262626"/>
                </a:solidFill>
                <a:effectLst/>
                <a:latin typeface="Calibri" panose="020F0502020204030204" pitchFamily="34" charset="0"/>
                <a:ea typeface="+mn-ea"/>
                <a:cs typeface="+mn-cs"/>
              </a:rPr>
              <a:t>According to the Carnegie Mellon Software Engineering Institute, “Data indicate that 60-80% of the cost of software development is in rework.” </a:t>
            </a:r>
          </a:p>
          <a:p>
            <a:pPr marL="0" indent="0">
              <a:lnSpc>
                <a:spcPts val="1300"/>
              </a:lnSpc>
              <a:spcBef>
                <a:spcPts val="0"/>
              </a:spcBef>
              <a:buNone/>
            </a:pPr>
            <a:r>
              <a:rPr lang="en-US" sz="1100" dirty="0"/>
              <a:t>Source: Paul D. Nielsen, “About Us: From Director and CEO Paul D. Nielsen,” Carnegie Mellon Software Engineering Institute, http://www.sei.cmu.edu/about/message/</a:t>
            </a:r>
          </a:p>
          <a:p>
            <a:pPr marL="400050" lvl="1" indent="0">
              <a:buNone/>
            </a:pPr>
            <a:endParaRPr lang="en-US" sz="2400" i="1" dirty="0">
              <a:effectLst/>
              <a:latin typeface="Calibri" panose="020F0502020204030204" pitchFamily="34" charset="0"/>
            </a:endParaRPr>
          </a:p>
        </p:txBody>
      </p:sp>
    </p:spTree>
    <p:extLst>
      <p:ext uri="{BB962C8B-B14F-4D97-AF65-F5344CB8AC3E}">
        <p14:creationId xmlns:p14="http://schemas.microsoft.com/office/powerpoint/2010/main" val="22761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lvl="0"/>
            <a:r>
              <a:rPr lang="en-US" baseline="0" dirty="0"/>
              <a:t>The Four Missing Metrics</a:t>
            </a:r>
            <a:endParaRPr lang="en-US" dirty="0"/>
          </a:p>
        </p:txBody>
      </p:sp>
      <p:sp>
        <p:nvSpPr>
          <p:cNvPr id="3" name="Content Placeholder 2"/>
          <p:cNvSpPr>
            <a:spLocks noGrp="1"/>
          </p:cNvSpPr>
          <p:nvPr>
            <p:ph idx="1"/>
          </p:nvPr>
        </p:nvSpPr>
        <p:spPr>
          <a:xfrm>
            <a:off x="533400" y="1600200"/>
            <a:ext cx="7924800" cy="4754563"/>
          </a:xfrm>
        </p:spPr>
        <p:txBody>
          <a:bodyPr/>
          <a:lstStyle/>
          <a:p>
            <a:r>
              <a:rPr lang="en-US" baseline="0" dirty="0"/>
              <a:t>SMART –  </a:t>
            </a:r>
            <a:r>
              <a:rPr lang="en-US" sz="2400" dirty="0"/>
              <a:t>Are expectations clear?</a:t>
            </a:r>
          </a:p>
          <a:p>
            <a:r>
              <a:rPr lang="en-US" baseline="0" dirty="0"/>
              <a:t>SMPL – </a:t>
            </a:r>
            <a:r>
              <a:rPr lang="en-US" sz="2400" dirty="0"/>
              <a:t>Is sponsor engaged?</a:t>
            </a:r>
          </a:p>
          <a:p>
            <a:r>
              <a:rPr lang="en-US" baseline="0" dirty="0"/>
              <a:t>PAL  - </a:t>
            </a:r>
            <a:r>
              <a:rPr lang="en-US" sz="2400" dirty="0"/>
              <a:t>Are processes being</a:t>
            </a:r>
          </a:p>
          <a:p>
            <a:pPr marL="400050" lvl="1" indent="0">
              <a:buNone/>
            </a:pPr>
            <a:r>
              <a:rPr lang="en-US" sz="2400" dirty="0">
                <a:ea typeface="+mn-ea"/>
                <a:cs typeface="+mn-cs"/>
              </a:rPr>
              <a:t>followed?</a:t>
            </a:r>
          </a:p>
          <a:p>
            <a:endParaRPr lang="en-US" sz="2400" dirty="0"/>
          </a:p>
          <a:p>
            <a:r>
              <a:rPr lang="en-US" dirty="0"/>
              <a:t>PRPL – </a:t>
            </a:r>
            <a:r>
              <a:rPr lang="en-US" sz="2400" dirty="0"/>
              <a:t>Are causes of </a:t>
            </a:r>
          </a:p>
          <a:p>
            <a:pPr marL="400050" lvl="1" indent="0">
              <a:buNone/>
            </a:pPr>
            <a:r>
              <a:rPr lang="en-US" sz="2400" dirty="0">
                <a:ea typeface="+mn-ea"/>
                <a:cs typeface="+mn-cs"/>
              </a:rPr>
              <a:t>Rework being avoided?</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514600"/>
            <a:ext cx="2931929"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090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752600"/>
            <a:ext cx="2514599" cy="3613297"/>
          </a:xfrm>
          <a:prstGeom prst="rect">
            <a:avLst/>
          </a:prstGeom>
          <a:noFill/>
        </p:spPr>
        <p:txBody>
          <a:bodyPr wrap="square" rtlCol="0">
            <a:spAutoFit/>
          </a:bodyPr>
          <a:lstStyle/>
          <a:p>
            <a:pPr fontAlgn="base">
              <a:lnSpc>
                <a:spcPct val="80000"/>
              </a:lnSpc>
              <a:spcBef>
                <a:spcPct val="25000"/>
              </a:spcBef>
              <a:spcAft>
                <a:spcPct val="0"/>
              </a:spcAft>
              <a:buClr>
                <a:srgbClr val="0066FF"/>
              </a:buClr>
            </a:pPr>
            <a:r>
              <a:rPr lang="en-US" sz="4000" dirty="0">
                <a:solidFill>
                  <a:srgbClr val="000000"/>
                </a:solidFill>
              </a:rPr>
              <a:t>SMART Level</a:t>
            </a:r>
          </a:p>
          <a:p>
            <a:pPr fontAlgn="base">
              <a:lnSpc>
                <a:spcPct val="80000"/>
              </a:lnSpc>
              <a:spcBef>
                <a:spcPct val="25000"/>
              </a:spcBef>
              <a:spcAft>
                <a:spcPct val="0"/>
              </a:spcAft>
              <a:buClr>
                <a:srgbClr val="0066FF"/>
              </a:buClr>
            </a:pPr>
            <a:endParaRPr lang="en-US" sz="1600" dirty="0">
              <a:solidFill>
                <a:srgbClr val="000000"/>
              </a:solidFill>
            </a:endParaRPr>
          </a:p>
          <a:p>
            <a:pPr fontAlgn="base">
              <a:spcBef>
                <a:spcPct val="25000"/>
              </a:spcBef>
              <a:spcAft>
                <a:spcPct val="0"/>
              </a:spcAft>
              <a:buClr>
                <a:srgbClr val="0066FF"/>
              </a:buClr>
            </a:pPr>
            <a:r>
              <a:rPr lang="en-US" sz="1600" dirty="0">
                <a:solidFill>
                  <a:srgbClr val="000000"/>
                </a:solidFill>
              </a:rPr>
              <a:t>Tracks the clarity of assignments.  The higher the SMART Level, the higher the level of understanding of what is expected.  Therefore, less Rework and less management intervention required.</a:t>
            </a:r>
          </a:p>
        </p:txBody>
      </p:sp>
      <p:sp>
        <p:nvSpPr>
          <p:cNvPr id="2" name="Title 1"/>
          <p:cNvSpPr>
            <a:spLocks noGrp="1"/>
          </p:cNvSpPr>
          <p:nvPr>
            <p:ph type="title"/>
          </p:nvPr>
        </p:nvSpPr>
        <p:spPr>
          <a:xfrm>
            <a:off x="457200" y="152400"/>
            <a:ext cx="8229600" cy="1066800"/>
          </a:xfrm>
        </p:spPr>
        <p:txBody>
          <a:bodyPr/>
          <a:lstStyle/>
          <a:p>
            <a:r>
              <a:rPr lang="en-US" dirty="0"/>
              <a:t>The SMART Level</a:t>
            </a:r>
          </a:p>
        </p:txBody>
      </p:sp>
      <p:graphicFrame>
        <p:nvGraphicFramePr>
          <p:cNvPr id="8" name="Chart 7"/>
          <p:cNvGraphicFramePr>
            <a:graphicFrameLocks/>
          </p:cNvGraphicFramePr>
          <p:nvPr>
            <p:extLst>
              <p:ext uri="{D42A27DB-BD31-4B8C-83A1-F6EECF244321}">
                <p14:modId xmlns:p14="http://schemas.microsoft.com/office/powerpoint/2010/main" val="3098779814"/>
              </p:ext>
            </p:extLst>
          </p:nvPr>
        </p:nvGraphicFramePr>
        <p:xfrm>
          <a:off x="3886200" y="3124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267200" y="2531477"/>
            <a:ext cx="3886200" cy="338554"/>
          </a:xfrm>
          <a:prstGeom prst="rect">
            <a:avLst/>
          </a:prstGeom>
        </p:spPr>
        <p:txBody>
          <a:bodyPr wrap="square">
            <a:spAutoFit/>
          </a:bodyPr>
          <a:lstStyle/>
          <a:p>
            <a:pPr fontAlgn="base">
              <a:lnSpc>
                <a:spcPct val="80000"/>
              </a:lnSpc>
              <a:spcBef>
                <a:spcPct val="25000"/>
              </a:spcBef>
              <a:spcAft>
                <a:spcPct val="0"/>
              </a:spcAft>
              <a:buClr>
                <a:srgbClr val="0066FF"/>
              </a:buClr>
            </a:pPr>
            <a:r>
              <a:rPr lang="en-US" sz="2000" dirty="0">
                <a:solidFill>
                  <a:srgbClr val="000066"/>
                </a:solidFill>
              </a:rPr>
              <a:t>The SMART Level</a:t>
            </a:r>
          </a:p>
        </p:txBody>
      </p:sp>
    </p:spTree>
    <p:extLst>
      <p:ext uri="{BB962C8B-B14F-4D97-AF65-F5344CB8AC3E}">
        <p14:creationId xmlns:p14="http://schemas.microsoft.com/office/powerpoint/2010/main" val="2094139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2059513"/>
            <a:ext cx="2209800" cy="2800767"/>
          </a:xfrm>
          <a:prstGeom prst="rect">
            <a:avLst/>
          </a:prstGeom>
          <a:noFill/>
        </p:spPr>
        <p:txBody>
          <a:bodyPr wrap="square" rtlCol="0">
            <a:spAutoFit/>
          </a:bodyPr>
          <a:lstStyle/>
          <a:p>
            <a:pPr fontAlgn="base">
              <a:lnSpc>
                <a:spcPct val="80000"/>
              </a:lnSpc>
              <a:spcBef>
                <a:spcPct val="25000"/>
              </a:spcBef>
              <a:spcAft>
                <a:spcPct val="0"/>
              </a:spcAft>
              <a:buClr>
                <a:srgbClr val="0066FF"/>
              </a:buClr>
            </a:pPr>
            <a:r>
              <a:rPr lang="en-US" sz="4000" dirty="0">
                <a:solidFill>
                  <a:srgbClr val="000000"/>
                </a:solidFill>
              </a:rPr>
              <a:t>SMPL Line</a:t>
            </a:r>
          </a:p>
          <a:p>
            <a:pPr fontAlgn="base">
              <a:lnSpc>
                <a:spcPct val="150000"/>
              </a:lnSpc>
              <a:spcBef>
                <a:spcPct val="25000"/>
              </a:spcBef>
              <a:spcAft>
                <a:spcPct val="0"/>
              </a:spcAft>
              <a:buClr>
                <a:srgbClr val="0066FF"/>
              </a:buClr>
            </a:pPr>
            <a:endParaRPr lang="en-US" sz="1600" dirty="0">
              <a:solidFill>
                <a:srgbClr val="000000"/>
              </a:solidFill>
            </a:endParaRPr>
          </a:p>
          <a:p>
            <a:pPr fontAlgn="base">
              <a:spcBef>
                <a:spcPct val="25000"/>
              </a:spcBef>
              <a:spcAft>
                <a:spcPct val="0"/>
              </a:spcAft>
              <a:buClr>
                <a:srgbClr val="0066FF"/>
              </a:buClr>
            </a:pPr>
            <a:r>
              <a:rPr lang="en-US" sz="1600" dirty="0">
                <a:solidFill>
                  <a:srgbClr val="000000"/>
                </a:solidFill>
              </a:rPr>
              <a:t>Tracks the participation level of the senior management and/or sponsor.  </a:t>
            </a:r>
          </a:p>
        </p:txBody>
      </p:sp>
      <p:sp>
        <p:nvSpPr>
          <p:cNvPr id="2" name="Title 1"/>
          <p:cNvSpPr>
            <a:spLocks noGrp="1"/>
          </p:cNvSpPr>
          <p:nvPr>
            <p:ph type="title"/>
          </p:nvPr>
        </p:nvSpPr>
        <p:spPr>
          <a:xfrm>
            <a:off x="457200" y="152400"/>
            <a:ext cx="8229600" cy="1066800"/>
          </a:xfrm>
        </p:spPr>
        <p:txBody>
          <a:bodyPr/>
          <a:lstStyle/>
          <a:p>
            <a:r>
              <a:rPr lang="en-US" dirty="0"/>
              <a:t>The SMPL Line</a:t>
            </a:r>
          </a:p>
        </p:txBody>
      </p:sp>
      <p:sp>
        <p:nvSpPr>
          <p:cNvPr id="10" name="Rectangle 9"/>
          <p:cNvSpPr/>
          <p:nvPr/>
        </p:nvSpPr>
        <p:spPr>
          <a:xfrm>
            <a:off x="3693638" y="2519166"/>
            <a:ext cx="4572000" cy="313932"/>
          </a:xfrm>
          <a:prstGeom prst="rect">
            <a:avLst/>
          </a:prstGeom>
        </p:spPr>
        <p:txBody>
          <a:bodyPr>
            <a:spAutoFit/>
          </a:bodyPr>
          <a:lstStyle/>
          <a:p>
            <a:pPr fontAlgn="base">
              <a:lnSpc>
                <a:spcPct val="80000"/>
              </a:lnSpc>
              <a:spcBef>
                <a:spcPct val="25000"/>
              </a:spcBef>
              <a:spcAft>
                <a:spcPct val="0"/>
              </a:spcAft>
              <a:buClr>
                <a:srgbClr val="0066FF"/>
              </a:buClr>
            </a:pPr>
            <a:r>
              <a:rPr lang="en-US" dirty="0">
                <a:solidFill>
                  <a:srgbClr val="000066"/>
                </a:solidFill>
              </a:rPr>
              <a:t>Senior Management Participation Level</a:t>
            </a:r>
          </a:p>
        </p:txBody>
      </p:sp>
      <p:cxnSp>
        <p:nvCxnSpPr>
          <p:cNvPr id="14" name="Straight Arrow Connector 13"/>
          <p:cNvCxnSpPr/>
          <p:nvPr/>
        </p:nvCxnSpPr>
        <p:spPr>
          <a:xfrm flipH="1">
            <a:off x="6175007" y="3459897"/>
            <a:ext cx="1069607" cy="42630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105400" y="3459897"/>
            <a:ext cx="2139214" cy="65490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648200" y="3459897"/>
            <a:ext cx="2596414" cy="50250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097829" y="3155216"/>
            <a:ext cx="1219200" cy="609362"/>
          </a:xfrm>
          <a:prstGeom prst="ellipse">
            <a:avLst/>
          </a:prstGeom>
          <a:solidFill>
            <a:srgbClr val="FFFF99"/>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25000"/>
              </a:spcBef>
              <a:spcAft>
                <a:spcPct val="0"/>
              </a:spcAft>
              <a:buClr>
                <a:srgbClr val="0066FF"/>
              </a:buClr>
            </a:pPr>
            <a:r>
              <a:rPr lang="en-US" sz="1200" b="1" i="1" dirty="0">
                <a:solidFill>
                  <a:srgbClr val="000000"/>
                </a:solidFill>
              </a:rPr>
              <a:t>Attention Needed</a:t>
            </a:r>
          </a:p>
        </p:txBody>
      </p:sp>
      <p:graphicFrame>
        <p:nvGraphicFramePr>
          <p:cNvPr id="12" name="Chart 11"/>
          <p:cNvGraphicFramePr>
            <a:graphicFrameLocks/>
          </p:cNvGraphicFramePr>
          <p:nvPr>
            <p:extLst>
              <p:ext uri="{D42A27DB-BD31-4B8C-83A1-F6EECF244321}">
                <p14:modId xmlns:p14="http://schemas.microsoft.com/office/powerpoint/2010/main" val="2862625223"/>
              </p:ext>
            </p:extLst>
          </p:nvPr>
        </p:nvGraphicFramePr>
        <p:xfrm>
          <a:off x="3745029" y="2971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785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sz="2800" dirty="0"/>
              <a:t>To establish the need for monitoring the metrics that really matter.</a:t>
            </a:r>
          </a:p>
          <a:p>
            <a:pPr marL="514350" indent="-514350">
              <a:buFont typeface="+mj-lt"/>
              <a:buAutoNum type="arabicPeriod"/>
            </a:pPr>
            <a:r>
              <a:rPr lang="en-US" sz="2800" dirty="0"/>
              <a:t>To identify why this is such a challenge.</a:t>
            </a:r>
          </a:p>
          <a:p>
            <a:pPr marL="514350" indent="-514350">
              <a:buFont typeface="+mj-lt"/>
              <a:buAutoNum type="arabicPeriod"/>
            </a:pPr>
            <a:r>
              <a:rPr lang="en-US" sz="2800" dirty="0"/>
              <a:t>To identify the types of metrics that really matter.</a:t>
            </a:r>
          </a:p>
          <a:p>
            <a:pPr marL="514350" indent="-514350">
              <a:buFont typeface="+mj-lt"/>
              <a:buAutoNum type="arabicPeriod"/>
            </a:pPr>
            <a:r>
              <a:rPr lang="en-US" sz="2800" dirty="0"/>
              <a:t>Show how familiar framework can be adapted for metrics identification (and communication).</a:t>
            </a:r>
          </a:p>
          <a:p>
            <a:pPr marL="514350" indent="-514350">
              <a:buFont typeface="+mj-lt"/>
              <a:buAutoNum type="arabicPeriod"/>
            </a:pPr>
            <a:r>
              <a:rPr lang="en-US" sz="2800" dirty="0"/>
              <a:t>Give you enough to use back at your office to improve your metrics program.</a:t>
            </a:r>
          </a:p>
        </p:txBody>
      </p:sp>
      <p:sp>
        <p:nvSpPr>
          <p:cNvPr id="5" name="Title 4"/>
          <p:cNvSpPr>
            <a:spLocks noGrp="1"/>
          </p:cNvSpPr>
          <p:nvPr>
            <p:ph type="title"/>
          </p:nvPr>
        </p:nvSpPr>
        <p:spPr/>
        <p:txBody>
          <a:bodyPr/>
          <a:lstStyle/>
          <a:p>
            <a:r>
              <a:rPr lang="en-US" dirty="0"/>
              <a:t>Objective of Session</a:t>
            </a:r>
          </a:p>
        </p:txBody>
      </p:sp>
    </p:spTree>
    <p:extLst>
      <p:ext uri="{BB962C8B-B14F-4D97-AF65-F5344CB8AC3E}">
        <p14:creationId xmlns:p14="http://schemas.microsoft.com/office/powerpoint/2010/main" val="1500306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1545" y="1981200"/>
            <a:ext cx="2514599" cy="1877437"/>
          </a:xfrm>
          <a:prstGeom prst="rect">
            <a:avLst/>
          </a:prstGeom>
          <a:noFill/>
        </p:spPr>
        <p:txBody>
          <a:bodyPr wrap="square" rtlCol="0">
            <a:spAutoFit/>
          </a:bodyPr>
          <a:lstStyle/>
          <a:p>
            <a:pPr fontAlgn="base">
              <a:lnSpc>
                <a:spcPct val="80000"/>
              </a:lnSpc>
              <a:spcBef>
                <a:spcPct val="25000"/>
              </a:spcBef>
              <a:spcAft>
                <a:spcPct val="0"/>
              </a:spcAft>
              <a:buClr>
                <a:srgbClr val="0066FF"/>
              </a:buClr>
            </a:pPr>
            <a:r>
              <a:rPr lang="en-US" sz="4000" dirty="0">
                <a:solidFill>
                  <a:srgbClr val="000000"/>
                </a:solidFill>
              </a:rPr>
              <a:t>PAL</a:t>
            </a:r>
          </a:p>
          <a:p>
            <a:pPr fontAlgn="base">
              <a:spcBef>
                <a:spcPct val="25000"/>
              </a:spcBef>
              <a:spcAft>
                <a:spcPct val="0"/>
              </a:spcAft>
              <a:buClr>
                <a:srgbClr val="0066FF"/>
              </a:buClr>
            </a:pPr>
            <a:r>
              <a:rPr lang="en-US" sz="1600" dirty="0">
                <a:solidFill>
                  <a:srgbClr val="000000"/>
                </a:solidFill>
              </a:rPr>
              <a:t>Measures likely level of process adherence based on conditions that would tend to lead to ‘short cuts’ on process..</a:t>
            </a:r>
          </a:p>
        </p:txBody>
      </p:sp>
      <p:sp>
        <p:nvSpPr>
          <p:cNvPr id="2" name="Title 1"/>
          <p:cNvSpPr>
            <a:spLocks noGrp="1"/>
          </p:cNvSpPr>
          <p:nvPr>
            <p:ph type="title"/>
          </p:nvPr>
        </p:nvSpPr>
        <p:spPr>
          <a:xfrm>
            <a:off x="457200" y="152400"/>
            <a:ext cx="8229600" cy="1066800"/>
          </a:xfrm>
        </p:spPr>
        <p:txBody>
          <a:bodyPr/>
          <a:lstStyle/>
          <a:p>
            <a:r>
              <a:rPr lang="en-US" dirty="0"/>
              <a:t>Process Adherence Likelihood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133600"/>
            <a:ext cx="4816475"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530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2531477"/>
            <a:ext cx="3886200" cy="338554"/>
          </a:xfrm>
          <a:prstGeom prst="rect">
            <a:avLst/>
          </a:prstGeom>
        </p:spPr>
        <p:txBody>
          <a:bodyPr wrap="square">
            <a:spAutoFit/>
          </a:bodyPr>
          <a:lstStyle/>
          <a:p>
            <a:pPr fontAlgn="base">
              <a:lnSpc>
                <a:spcPct val="80000"/>
              </a:lnSpc>
              <a:spcBef>
                <a:spcPct val="25000"/>
              </a:spcBef>
              <a:spcAft>
                <a:spcPct val="0"/>
              </a:spcAft>
              <a:buClr>
                <a:srgbClr val="0066FF"/>
              </a:buClr>
            </a:pPr>
            <a:r>
              <a:rPr lang="en-US" sz="2000" dirty="0">
                <a:solidFill>
                  <a:srgbClr val="000066"/>
                </a:solidFill>
              </a:rPr>
              <a:t>Project Rework Probability Level</a:t>
            </a:r>
          </a:p>
        </p:txBody>
      </p:sp>
      <p:sp>
        <p:nvSpPr>
          <p:cNvPr id="6" name="TextBox 5"/>
          <p:cNvSpPr txBox="1"/>
          <p:nvPr/>
        </p:nvSpPr>
        <p:spPr>
          <a:xfrm>
            <a:off x="1066801" y="2067883"/>
            <a:ext cx="2209800" cy="2874633"/>
          </a:xfrm>
          <a:prstGeom prst="rect">
            <a:avLst/>
          </a:prstGeom>
          <a:noFill/>
        </p:spPr>
        <p:txBody>
          <a:bodyPr wrap="square" rtlCol="0">
            <a:spAutoFit/>
          </a:bodyPr>
          <a:lstStyle/>
          <a:p>
            <a:pPr fontAlgn="base">
              <a:lnSpc>
                <a:spcPct val="80000"/>
              </a:lnSpc>
              <a:spcBef>
                <a:spcPct val="25000"/>
              </a:spcBef>
              <a:spcAft>
                <a:spcPct val="0"/>
              </a:spcAft>
              <a:buClr>
                <a:srgbClr val="0066FF"/>
              </a:buClr>
            </a:pPr>
            <a:r>
              <a:rPr lang="en-US" sz="4000" dirty="0">
                <a:solidFill>
                  <a:srgbClr val="000000"/>
                </a:solidFill>
              </a:rPr>
              <a:t>PRPL Line</a:t>
            </a:r>
          </a:p>
          <a:p>
            <a:pPr fontAlgn="base">
              <a:lnSpc>
                <a:spcPct val="80000"/>
              </a:lnSpc>
              <a:spcBef>
                <a:spcPct val="25000"/>
              </a:spcBef>
              <a:spcAft>
                <a:spcPct val="0"/>
              </a:spcAft>
              <a:buClr>
                <a:srgbClr val="0066FF"/>
              </a:buClr>
            </a:pPr>
            <a:endParaRPr lang="en-US" sz="1600" dirty="0">
              <a:solidFill>
                <a:srgbClr val="000000"/>
              </a:solidFill>
            </a:endParaRPr>
          </a:p>
          <a:p>
            <a:pPr fontAlgn="base">
              <a:spcBef>
                <a:spcPct val="25000"/>
              </a:spcBef>
              <a:spcAft>
                <a:spcPct val="0"/>
              </a:spcAft>
              <a:buClr>
                <a:srgbClr val="0066FF"/>
              </a:buClr>
            </a:pPr>
            <a:r>
              <a:rPr lang="en-US" sz="1600" dirty="0">
                <a:solidFill>
                  <a:srgbClr val="000000"/>
                </a:solidFill>
              </a:rPr>
              <a:t>Tracks the ‘probability’ of Rework based on changes in the conditions that are known to cause Rework.</a:t>
            </a:r>
          </a:p>
        </p:txBody>
      </p:sp>
      <p:graphicFrame>
        <p:nvGraphicFramePr>
          <p:cNvPr id="8" name="Chart 7"/>
          <p:cNvGraphicFramePr>
            <a:graphicFrameLocks/>
          </p:cNvGraphicFramePr>
          <p:nvPr>
            <p:extLst>
              <p:ext uri="{D42A27DB-BD31-4B8C-83A1-F6EECF244321}">
                <p14:modId xmlns:p14="http://schemas.microsoft.com/office/powerpoint/2010/main" val="1494561041"/>
              </p:ext>
            </p:extLst>
          </p:nvPr>
        </p:nvGraphicFramePr>
        <p:xfrm>
          <a:off x="3886200" y="3048000"/>
          <a:ext cx="4800600" cy="2971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Arrow Connector 10"/>
          <p:cNvCxnSpPr/>
          <p:nvPr/>
        </p:nvCxnSpPr>
        <p:spPr>
          <a:xfrm flipH="1">
            <a:off x="5715000" y="3363843"/>
            <a:ext cx="1295400" cy="14135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86400" y="3363843"/>
            <a:ext cx="152400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876800" y="3363843"/>
            <a:ext cx="2133600" cy="7067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863615" y="3059162"/>
            <a:ext cx="1219200" cy="609362"/>
          </a:xfrm>
          <a:prstGeom prst="ellipse">
            <a:avLst/>
          </a:prstGeom>
          <a:solidFill>
            <a:srgbClr val="FFFF99"/>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25000"/>
              </a:spcBef>
              <a:spcAft>
                <a:spcPct val="0"/>
              </a:spcAft>
              <a:buClr>
                <a:srgbClr val="0066FF"/>
              </a:buClr>
            </a:pPr>
            <a:r>
              <a:rPr lang="en-US" sz="1200" b="1" i="1" dirty="0">
                <a:solidFill>
                  <a:srgbClr val="000000"/>
                </a:solidFill>
              </a:rPr>
              <a:t>Attention Needed</a:t>
            </a:r>
          </a:p>
        </p:txBody>
      </p:sp>
      <p:sp>
        <p:nvSpPr>
          <p:cNvPr id="2" name="Title 1"/>
          <p:cNvSpPr>
            <a:spLocks noGrp="1"/>
          </p:cNvSpPr>
          <p:nvPr>
            <p:ph type="title"/>
          </p:nvPr>
        </p:nvSpPr>
        <p:spPr>
          <a:xfrm>
            <a:off x="457200" y="152400"/>
            <a:ext cx="8229600" cy="1066800"/>
          </a:xfrm>
        </p:spPr>
        <p:txBody>
          <a:bodyPr/>
          <a:lstStyle/>
          <a:p>
            <a:r>
              <a:rPr lang="en-US" dirty="0"/>
              <a:t>The PRPL Line</a:t>
            </a:r>
          </a:p>
        </p:txBody>
      </p:sp>
    </p:spTree>
    <p:extLst>
      <p:ext uri="{BB962C8B-B14F-4D97-AF65-F5344CB8AC3E}">
        <p14:creationId xmlns:p14="http://schemas.microsoft.com/office/powerpoint/2010/main" val="544661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Five</a:t>
            </a:r>
          </a:p>
        </p:txBody>
      </p:sp>
      <p:sp>
        <p:nvSpPr>
          <p:cNvPr id="3" name="Content Placeholder 2"/>
          <p:cNvSpPr>
            <a:spLocks noGrp="1"/>
          </p:cNvSpPr>
          <p:nvPr>
            <p:ph idx="4294967295"/>
          </p:nvPr>
        </p:nvSpPr>
        <p:spPr>
          <a:xfrm>
            <a:off x="990600" y="1600200"/>
            <a:ext cx="8153400" cy="4525963"/>
          </a:xfrm>
        </p:spPr>
        <p:txBody>
          <a:bodyPr/>
          <a:lstStyle/>
          <a:p>
            <a:pPr marL="0" indent="0">
              <a:buNone/>
            </a:pPr>
            <a:r>
              <a:rPr lang="en-US" sz="4400" dirty="0"/>
              <a:t>Developing Innovative Metrics for Your Organization</a:t>
            </a:r>
          </a:p>
        </p:txBody>
      </p:sp>
    </p:spTree>
    <p:extLst>
      <p:ext uri="{BB962C8B-B14F-4D97-AF65-F5344CB8AC3E}">
        <p14:creationId xmlns:p14="http://schemas.microsoft.com/office/powerpoint/2010/main" val="3148655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You Get Here?</a:t>
            </a:r>
          </a:p>
        </p:txBody>
      </p:sp>
      <p:sp>
        <p:nvSpPr>
          <p:cNvPr id="3" name="Slide Number Placeholder 2"/>
          <p:cNvSpPr>
            <a:spLocks noGrp="1"/>
          </p:cNvSpPr>
          <p:nvPr>
            <p:ph type="sldNum" sz="quarter" idx="12"/>
          </p:nvPr>
        </p:nvSpPr>
        <p:spPr/>
        <p:txBody>
          <a:bodyPr/>
          <a:lstStyle/>
          <a:p>
            <a:pPr>
              <a:defRPr/>
            </a:pPr>
            <a:fld id="{149A6DCC-6F46-4D9F-9029-15F32CE09E39}" type="slidenum">
              <a:rPr lang="en-US" sz="1400" smtClean="0">
                <a:solidFill>
                  <a:srgbClr val="000000"/>
                </a:solidFill>
              </a:rPr>
              <a:pPr>
                <a:defRPr/>
              </a:pPr>
              <a:t>43</a:t>
            </a:fld>
            <a:r>
              <a:rPr lang="en-US" sz="1400">
                <a:solidFill>
                  <a:srgbClr val="000000"/>
                </a:solidFill>
              </a:rPr>
              <a:t> </a:t>
            </a:r>
            <a:r>
              <a:rPr lang="en-US">
                <a:solidFill>
                  <a:srgbClr val="000000"/>
                </a:solidFill>
              </a:rPr>
              <a:t>© 2015 </a:t>
            </a:r>
            <a:r>
              <a:rPr lang="en-US" b="1" i="1">
                <a:solidFill>
                  <a:srgbClr val="000000"/>
                </a:solidFill>
                <a:latin typeface="Times New Roman" pitchFamily="18" charset="0"/>
                <a:cs typeface="Times New Roman" pitchFamily="18" charset="0"/>
              </a:rPr>
              <a:t>Computer Aid, Inc.</a:t>
            </a:r>
          </a:p>
          <a:p>
            <a:pPr>
              <a:defRPr/>
            </a:pPr>
            <a:endParaRPr lang="en-US" sz="1000" dirty="0">
              <a:solidFill>
                <a:srgbClr val="0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133600"/>
            <a:ext cx="4019594"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3043505"/>
            <a:ext cx="2438400" cy="1323439"/>
          </a:xfrm>
          <a:prstGeom prst="rect">
            <a:avLst/>
          </a:prstGeom>
          <a:noFill/>
        </p:spPr>
        <p:txBody>
          <a:bodyPr wrap="square" rtlCol="0">
            <a:spAutoFit/>
          </a:bodyPr>
          <a:lstStyle/>
          <a:p>
            <a:r>
              <a:rPr lang="en-US" sz="4000" b="1" dirty="0"/>
              <a:t>In one of these?</a:t>
            </a:r>
          </a:p>
        </p:txBody>
      </p:sp>
    </p:spTree>
    <p:extLst>
      <p:ext uri="{BB962C8B-B14F-4D97-AF65-F5344CB8AC3E}">
        <p14:creationId xmlns:p14="http://schemas.microsoft.com/office/powerpoint/2010/main" val="213103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871107"/>
            <a:ext cx="3280545" cy="1525603"/>
          </a:xfrm>
          <a:prstGeom prst="rect">
            <a:avLst/>
          </a:prstGeom>
        </p:spPr>
      </p:pic>
      <p:sp>
        <p:nvSpPr>
          <p:cNvPr id="2" name="Title 1"/>
          <p:cNvSpPr>
            <a:spLocks noGrp="1"/>
          </p:cNvSpPr>
          <p:nvPr>
            <p:ph type="title"/>
          </p:nvPr>
        </p:nvSpPr>
        <p:spPr>
          <a:xfrm>
            <a:off x="457200" y="152400"/>
            <a:ext cx="8229600" cy="1066800"/>
          </a:xfrm>
        </p:spPr>
        <p:txBody>
          <a:bodyPr/>
          <a:lstStyle/>
          <a:p>
            <a:r>
              <a:rPr lang="en-US"/>
              <a:t>A Gauge for Every Condition</a:t>
            </a:r>
            <a:endParaRPr lang="en-US" dirty="0"/>
          </a:p>
        </p:txBody>
      </p:sp>
      <p:sp>
        <p:nvSpPr>
          <p:cNvPr id="3" name="Content Placeholder 2"/>
          <p:cNvSpPr>
            <a:spLocks noGrp="1"/>
          </p:cNvSpPr>
          <p:nvPr>
            <p:ph idx="1"/>
          </p:nvPr>
        </p:nvSpPr>
        <p:spPr>
          <a:xfrm>
            <a:off x="533400" y="1600201"/>
            <a:ext cx="8153400" cy="1600200"/>
          </a:xfrm>
        </p:spPr>
        <p:txBody>
          <a:bodyPr/>
          <a:lstStyle/>
          <a:p>
            <a:pPr marL="0" indent="0">
              <a:buNone/>
            </a:pPr>
            <a:r>
              <a:rPr lang="en-US"/>
              <a:t>Automotive Engineers Long Ago Defined the Critical Measures for Safe, Effective Engine Operation.  </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505200"/>
            <a:ext cx="3071812" cy="247696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462" y="4067409"/>
            <a:ext cx="3114675" cy="13525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8595" y="4191000"/>
            <a:ext cx="3714750" cy="202829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3780709"/>
            <a:ext cx="3581400" cy="192594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0" y="3206622"/>
            <a:ext cx="3295650" cy="2159723"/>
          </a:xfrm>
          <a:prstGeom prst="rect">
            <a:avLst/>
          </a:prstGeom>
        </p:spPr>
      </p:pic>
    </p:spTree>
    <p:extLst>
      <p:ext uri="{BB962C8B-B14F-4D97-AF65-F5344CB8AC3E}">
        <p14:creationId xmlns:p14="http://schemas.microsoft.com/office/powerpoint/2010/main" val="1054759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a:t>The</a:t>
            </a:r>
            <a:r>
              <a:rPr lang="en-US" baseline="0" dirty="0"/>
              <a:t> Basic Measures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9133193"/>
              </p:ext>
            </p:extLst>
          </p:nvPr>
        </p:nvGraphicFramePr>
        <p:xfrm>
          <a:off x="533400" y="1631527"/>
          <a:ext cx="6705600" cy="4159673"/>
        </p:xfrm>
        <a:graphic>
          <a:graphicData uri="http://schemas.openxmlformats.org/drawingml/2006/table">
            <a:tbl>
              <a:tblPr>
                <a:tableStyleId>{5C22544A-7EE6-4342-B048-85BDC9FD1C3A}</a:tableStyleId>
              </a:tblPr>
              <a:tblGrid>
                <a:gridCol w="199644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423160">
                  <a:extLst>
                    <a:ext uri="{9D8B030D-6E8A-4147-A177-3AD203B41FA5}">
                      <a16:colId xmlns="" xmlns:a16="http://schemas.microsoft.com/office/drawing/2014/main" val="20002"/>
                    </a:ext>
                  </a:extLst>
                </a:gridCol>
              </a:tblGrid>
              <a:tr h="211667">
                <a:tc>
                  <a:txBody>
                    <a:bodyPr/>
                    <a:lstStyle/>
                    <a:p>
                      <a:pPr algn="l" fontAlgn="ctr"/>
                      <a:r>
                        <a:rPr lang="en-US" sz="1600" b="1" i="1" u="sng" strike="noStrike" dirty="0">
                          <a:effectLst/>
                        </a:rPr>
                        <a:t>Automotive Gauge</a:t>
                      </a:r>
                      <a:endParaRPr lang="en-US" sz="1600" b="1" i="1" u="sng" strike="noStrike" dirty="0">
                        <a:effectLst/>
                        <a:latin typeface="Arial"/>
                      </a:endParaRPr>
                    </a:p>
                  </a:txBody>
                  <a:tcPr marL="9525" marR="9525" marT="9525" marB="0" anchor="ctr"/>
                </a:tc>
                <a:tc>
                  <a:txBody>
                    <a:bodyPr/>
                    <a:lstStyle/>
                    <a:p>
                      <a:pPr algn="l" fontAlgn="ctr"/>
                      <a:r>
                        <a:rPr lang="en-US" sz="1600" b="1" i="1" u="sng" strike="noStrike">
                          <a:effectLst/>
                        </a:rPr>
                        <a:t>Asks the Question</a:t>
                      </a:r>
                      <a:endParaRPr lang="en-US" sz="1600" b="1" i="1" u="sng" strike="noStrike">
                        <a:effectLst/>
                        <a:latin typeface="Arial"/>
                      </a:endParaRPr>
                    </a:p>
                  </a:txBody>
                  <a:tcPr marL="9525" marR="9525" marT="9525" marB="0" anchor="ctr"/>
                </a:tc>
                <a:tc>
                  <a:txBody>
                    <a:bodyPr/>
                    <a:lstStyle/>
                    <a:p>
                      <a:pPr algn="l" fontAlgn="b"/>
                      <a:r>
                        <a:rPr lang="en-US" sz="1600" b="1" i="1" u="sng" strike="noStrike" dirty="0">
                          <a:effectLst/>
                        </a:rPr>
                        <a:t>To Measure</a:t>
                      </a:r>
                      <a:endParaRPr lang="en-US" sz="1600" b="1" i="1" u="sng" strike="noStrike" dirty="0">
                        <a:effectLst/>
                        <a:latin typeface="Arial"/>
                      </a:endParaRPr>
                    </a:p>
                  </a:txBody>
                  <a:tcPr marL="9525" marR="9525" marT="9525" marB="0" anchor="b"/>
                </a:tc>
                <a:extLst>
                  <a:ext uri="{0D108BD9-81ED-4DB2-BD59-A6C34878D82A}">
                    <a16:rowId xmlns="" xmlns:a16="http://schemas.microsoft.com/office/drawing/2014/main" val="10000"/>
                  </a:ext>
                </a:extLst>
              </a:tr>
              <a:tr h="211667">
                <a:tc>
                  <a:txBody>
                    <a:bodyPr/>
                    <a:lstStyle/>
                    <a:p>
                      <a:pPr algn="l" fontAlgn="b"/>
                      <a:r>
                        <a:rPr lang="en-US" sz="1000" u="none" strike="noStrike" dirty="0">
                          <a:effectLst/>
                        </a:rPr>
                        <a:t>Odometer</a:t>
                      </a:r>
                    </a:p>
                    <a:p>
                      <a:pPr algn="l" fontAlgn="b"/>
                      <a:endParaRPr lang="en-US" sz="1000" b="0" i="0" u="none" strike="noStrike" dirty="0">
                        <a:effectLst/>
                        <a:latin typeface="Arial"/>
                      </a:endParaRPr>
                    </a:p>
                  </a:txBody>
                  <a:tcPr marL="9525" marR="9525" marT="9525" marB="0"/>
                </a:tc>
                <a:tc>
                  <a:txBody>
                    <a:bodyPr/>
                    <a:lstStyle/>
                    <a:p>
                      <a:pPr algn="l" fontAlgn="ctr"/>
                      <a:r>
                        <a:rPr lang="en-US" sz="1000" u="none" strike="noStrike">
                          <a:effectLst/>
                        </a:rPr>
                        <a:t>How far?</a:t>
                      </a:r>
                      <a:endParaRPr lang="en-US" sz="1000" b="0" i="0" u="none" strike="noStrike">
                        <a:effectLst/>
                        <a:latin typeface="Arial"/>
                      </a:endParaRPr>
                    </a:p>
                  </a:txBody>
                  <a:tcPr marL="9525" marR="9525" marT="9525" marB="0"/>
                </a:tc>
                <a:tc>
                  <a:txBody>
                    <a:bodyPr/>
                    <a:lstStyle/>
                    <a:p>
                      <a:pPr algn="l" fontAlgn="b"/>
                      <a:r>
                        <a:rPr lang="en-US" sz="1000" u="none" strike="noStrike" dirty="0">
                          <a:effectLst/>
                        </a:rPr>
                        <a:t>Deliverables Delivered</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1"/>
                  </a:ext>
                </a:extLst>
              </a:tr>
              <a:tr h="211667">
                <a:tc>
                  <a:txBody>
                    <a:bodyPr/>
                    <a:lstStyle/>
                    <a:p>
                      <a:pPr algn="l" fontAlgn="b"/>
                      <a:r>
                        <a:rPr lang="en-US" sz="1000" u="none" strike="noStrike" dirty="0">
                          <a:effectLst/>
                        </a:rPr>
                        <a:t>Clock</a:t>
                      </a:r>
                    </a:p>
                    <a:p>
                      <a:pPr algn="l" fontAlgn="b"/>
                      <a:endParaRPr lang="en-US" sz="1000" b="0" i="0" u="none" strike="noStrike" dirty="0">
                        <a:effectLst/>
                        <a:latin typeface="Arial"/>
                      </a:endParaRPr>
                    </a:p>
                  </a:txBody>
                  <a:tcPr marL="9525" marR="9525" marT="9525" marB="0"/>
                </a:tc>
                <a:tc>
                  <a:txBody>
                    <a:bodyPr/>
                    <a:lstStyle/>
                    <a:p>
                      <a:pPr algn="l" fontAlgn="ctr"/>
                      <a:r>
                        <a:rPr lang="en-US" sz="1000" u="none" strike="noStrike">
                          <a:effectLst/>
                        </a:rPr>
                        <a:t>How long?</a:t>
                      </a:r>
                      <a:endParaRPr lang="en-US" sz="1000" b="0" i="0" u="none" strike="noStrike">
                        <a:effectLst/>
                        <a:latin typeface="Arial"/>
                      </a:endParaRPr>
                    </a:p>
                  </a:txBody>
                  <a:tcPr marL="9525" marR="9525" marT="9525" marB="0"/>
                </a:tc>
                <a:tc>
                  <a:txBody>
                    <a:bodyPr/>
                    <a:lstStyle/>
                    <a:p>
                      <a:pPr algn="l" fontAlgn="b"/>
                      <a:r>
                        <a:rPr lang="en-US" sz="1000" u="none" strike="noStrike" dirty="0">
                          <a:effectLst/>
                        </a:rPr>
                        <a:t>Duration</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2"/>
                  </a:ext>
                </a:extLst>
              </a:tr>
              <a:tr h="211667">
                <a:tc>
                  <a:txBody>
                    <a:bodyPr/>
                    <a:lstStyle/>
                    <a:p>
                      <a:pPr algn="l" fontAlgn="b"/>
                      <a:r>
                        <a:rPr lang="en-US" sz="1000" u="none" strike="noStrike" dirty="0">
                          <a:effectLst/>
                        </a:rPr>
                        <a:t>Fuel Level</a:t>
                      </a:r>
                      <a:endParaRPr lang="en-US" sz="1000" b="0" i="0" u="none" strike="noStrike" dirty="0">
                        <a:effectLst/>
                        <a:latin typeface="Arial"/>
                      </a:endParaRPr>
                    </a:p>
                  </a:txBody>
                  <a:tcPr marL="9525" marR="9525" marT="9525" marB="0"/>
                </a:tc>
                <a:tc>
                  <a:txBody>
                    <a:bodyPr/>
                    <a:lstStyle/>
                    <a:p>
                      <a:pPr algn="l" fontAlgn="ctr"/>
                      <a:r>
                        <a:rPr lang="en-US" sz="1000" u="none" strike="noStrike" dirty="0">
                          <a:effectLst/>
                        </a:rPr>
                        <a:t>How much further?</a:t>
                      </a:r>
                      <a:endParaRPr lang="en-US" sz="1000" b="0" i="0" u="none" strike="noStrike" dirty="0">
                        <a:effectLst/>
                        <a:latin typeface="Arial"/>
                      </a:endParaRPr>
                    </a:p>
                  </a:txBody>
                  <a:tcPr marL="9525" marR="9525" marT="9525" marB="0"/>
                </a:tc>
                <a:tc>
                  <a:txBody>
                    <a:bodyPr/>
                    <a:lstStyle/>
                    <a:p>
                      <a:pPr algn="l" fontAlgn="b"/>
                      <a:r>
                        <a:rPr lang="en-US" sz="1000" u="none" strike="noStrike" dirty="0">
                          <a:effectLst/>
                        </a:rPr>
                        <a:t>Input Units Available </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3"/>
                  </a:ext>
                </a:extLst>
              </a:tr>
              <a:tr h="211667">
                <a:tc>
                  <a:txBody>
                    <a:bodyPr/>
                    <a:lstStyle/>
                    <a:p>
                      <a:pPr algn="l" fontAlgn="b"/>
                      <a:endParaRPr lang="en-US" sz="1000" b="0" i="0" u="none" strike="noStrike" dirty="0">
                        <a:effectLst/>
                        <a:latin typeface="Arial"/>
                      </a:endParaRPr>
                    </a:p>
                  </a:txBody>
                  <a:tcPr marL="9525" marR="9525" marT="9525" marB="0"/>
                </a:tc>
                <a:tc>
                  <a:txBody>
                    <a:bodyPr/>
                    <a:lstStyle/>
                    <a:p>
                      <a:pPr algn="l" fontAlgn="ctr"/>
                      <a:endParaRPr lang="en-US" sz="1000" b="0" i="0" u="none" strike="noStrike" dirty="0">
                        <a:effectLst/>
                        <a:latin typeface="Arial"/>
                      </a:endParaRPr>
                    </a:p>
                  </a:txBody>
                  <a:tcPr marL="9525" marR="9525" marT="9525" marB="0"/>
                </a:tc>
                <a:tc>
                  <a:txBody>
                    <a:bodyPr/>
                    <a:lstStyle/>
                    <a:p>
                      <a:pPr algn="l" fontAlgn="b"/>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4"/>
                  </a:ext>
                </a:extLst>
              </a:tr>
              <a:tr h="211667">
                <a:tc>
                  <a:txBody>
                    <a:bodyPr/>
                    <a:lstStyle/>
                    <a:p>
                      <a:pPr algn="l" fontAlgn="b"/>
                      <a:r>
                        <a:rPr lang="en-US" sz="1000" u="none" strike="noStrike" dirty="0">
                          <a:effectLst/>
                        </a:rPr>
                        <a:t>Speedometer</a:t>
                      </a:r>
                    </a:p>
                    <a:p>
                      <a:pPr algn="l" fontAlgn="b"/>
                      <a:endParaRPr lang="en-US" sz="1000" b="0" i="0" u="none" strike="noStrike" dirty="0">
                        <a:effectLst/>
                        <a:latin typeface="Arial"/>
                      </a:endParaRPr>
                    </a:p>
                  </a:txBody>
                  <a:tcPr marL="9525" marR="9525" marT="9525" marB="0"/>
                </a:tc>
                <a:tc>
                  <a:txBody>
                    <a:bodyPr/>
                    <a:lstStyle/>
                    <a:p>
                      <a:pPr algn="l" fontAlgn="ctr"/>
                      <a:r>
                        <a:rPr lang="en-US" sz="1000" u="none" strike="noStrike" dirty="0">
                          <a:effectLst/>
                        </a:rPr>
                        <a:t>How fast?</a:t>
                      </a:r>
                      <a:endParaRPr lang="en-US" sz="1000" b="0" i="0" u="none" strike="noStrike" dirty="0">
                        <a:effectLst/>
                        <a:latin typeface="Arial"/>
                      </a:endParaRPr>
                    </a:p>
                  </a:txBody>
                  <a:tcPr marL="9525" marR="9525" marT="9525" marB="0"/>
                </a:tc>
                <a:tc>
                  <a:txBody>
                    <a:bodyPr/>
                    <a:lstStyle/>
                    <a:p>
                      <a:pPr algn="l" fontAlgn="b"/>
                      <a:r>
                        <a:rPr lang="en-US" sz="1000" u="none" strike="noStrike" dirty="0">
                          <a:effectLst/>
                        </a:rPr>
                        <a:t>Deliverables per Unit of Time</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5"/>
                  </a:ext>
                </a:extLst>
              </a:tr>
              <a:tr h="211667">
                <a:tc>
                  <a:txBody>
                    <a:bodyPr/>
                    <a:lstStyle/>
                    <a:p>
                      <a:pPr algn="l" fontAlgn="b"/>
                      <a:r>
                        <a:rPr lang="en-US" sz="1000" u="none" strike="noStrike" dirty="0">
                          <a:effectLst/>
                        </a:rPr>
                        <a:t>Tachometer</a:t>
                      </a:r>
                      <a:endParaRPr lang="en-US" sz="1000" b="0" i="0" u="none" strike="noStrike" dirty="0">
                        <a:effectLst/>
                        <a:latin typeface="Arial"/>
                      </a:endParaRPr>
                    </a:p>
                  </a:txBody>
                  <a:tcPr marL="9525" marR="9525" marT="9525" marB="0"/>
                </a:tc>
                <a:tc>
                  <a:txBody>
                    <a:bodyPr/>
                    <a:lstStyle/>
                    <a:p>
                      <a:pPr algn="l" fontAlgn="ctr"/>
                      <a:r>
                        <a:rPr lang="en-US" sz="1000" u="none" strike="noStrike" dirty="0">
                          <a:effectLst/>
                        </a:rPr>
                        <a:t>How intensely?</a:t>
                      </a:r>
                      <a:endParaRPr lang="en-US" sz="1000" b="0" i="0" u="none" strike="noStrike" dirty="0">
                        <a:effectLst/>
                        <a:latin typeface="Arial"/>
                      </a:endParaRPr>
                    </a:p>
                  </a:txBody>
                  <a:tcPr marL="9525" marR="9525" marT="9525" marB="0"/>
                </a:tc>
                <a:tc>
                  <a:txBody>
                    <a:bodyPr/>
                    <a:lstStyle/>
                    <a:p>
                      <a:pPr algn="l" fontAlgn="b"/>
                      <a:r>
                        <a:rPr lang="en-US" sz="1000" u="none" strike="noStrike" dirty="0">
                          <a:effectLst/>
                        </a:rPr>
                        <a:t>Effort Intensity</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6"/>
                  </a:ext>
                </a:extLst>
              </a:tr>
              <a:tr h="211667">
                <a:tc>
                  <a:txBody>
                    <a:bodyPr/>
                    <a:lstStyle/>
                    <a:p>
                      <a:pPr algn="l" fontAlgn="b"/>
                      <a:endParaRPr lang="en-US" sz="1000" b="0" i="0" u="none" strike="noStrike">
                        <a:effectLst/>
                        <a:latin typeface="Arial"/>
                      </a:endParaRPr>
                    </a:p>
                  </a:txBody>
                  <a:tcPr marL="9525" marR="9525" marT="9525" marB="0"/>
                </a:tc>
                <a:tc>
                  <a:txBody>
                    <a:bodyPr/>
                    <a:lstStyle/>
                    <a:p>
                      <a:pPr algn="l" fontAlgn="ctr"/>
                      <a:endParaRPr lang="en-US" sz="1000" b="0" i="0" u="none" strike="noStrike" dirty="0">
                        <a:effectLst/>
                        <a:latin typeface="Arial"/>
                      </a:endParaRPr>
                    </a:p>
                  </a:txBody>
                  <a:tcPr marL="9525" marR="9525" marT="9525" marB="0"/>
                </a:tc>
                <a:tc>
                  <a:txBody>
                    <a:bodyPr/>
                    <a:lstStyle/>
                    <a:p>
                      <a:pPr algn="l" fontAlgn="b"/>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7"/>
                  </a:ext>
                </a:extLst>
              </a:tr>
              <a:tr h="423333">
                <a:tc>
                  <a:txBody>
                    <a:bodyPr/>
                    <a:lstStyle/>
                    <a:p>
                      <a:pPr algn="l" fontAlgn="b"/>
                      <a:r>
                        <a:rPr lang="en-US" sz="1000" u="none" strike="noStrike">
                          <a:effectLst/>
                        </a:rPr>
                        <a:t>Oil Pressure</a:t>
                      </a:r>
                      <a:endParaRPr lang="en-US" sz="1000" b="0" i="0" u="none" strike="noStrike">
                        <a:effectLst/>
                        <a:latin typeface="Arial"/>
                      </a:endParaRPr>
                    </a:p>
                  </a:txBody>
                  <a:tcPr marL="9525" marR="9525" marT="9525" marB="0"/>
                </a:tc>
                <a:tc>
                  <a:txBody>
                    <a:bodyPr/>
                    <a:lstStyle/>
                    <a:p>
                      <a:pPr algn="l" fontAlgn="ctr"/>
                      <a:r>
                        <a:rPr lang="en-US" sz="1000" u="none" strike="noStrike" dirty="0">
                          <a:effectLst/>
                        </a:rPr>
                        <a:t>Do we have enough lubrication to smooth interactions?</a:t>
                      </a:r>
                      <a:endParaRPr lang="en-US" sz="1000" b="0" i="0" u="none" strike="noStrike" dirty="0">
                        <a:effectLst/>
                        <a:latin typeface="Arial"/>
                      </a:endParaRPr>
                    </a:p>
                  </a:txBody>
                  <a:tcPr marL="9525" marR="9525" marT="9525" marB="0"/>
                </a:tc>
                <a:tc>
                  <a:txBody>
                    <a:bodyPr/>
                    <a:lstStyle/>
                    <a:p>
                      <a:pPr algn="l" fontAlgn="b"/>
                      <a:r>
                        <a:rPr lang="en-US" sz="1000" u="none" strike="noStrike" dirty="0">
                          <a:effectLst/>
                        </a:rPr>
                        <a:t>Supply of Lubricant to Smooth Interaction Between Components</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8"/>
                  </a:ext>
                </a:extLst>
              </a:tr>
              <a:tr h="423333">
                <a:tc>
                  <a:txBody>
                    <a:bodyPr/>
                    <a:lstStyle/>
                    <a:p>
                      <a:pPr algn="l" fontAlgn="b"/>
                      <a:r>
                        <a:rPr lang="en-US" sz="1000" u="none" strike="noStrike">
                          <a:effectLst/>
                        </a:rPr>
                        <a:t>Oil Temperature</a:t>
                      </a:r>
                      <a:endParaRPr lang="en-US" sz="1000" b="0" i="0" u="none" strike="noStrike">
                        <a:effectLst/>
                        <a:latin typeface="Arial"/>
                      </a:endParaRPr>
                    </a:p>
                  </a:txBody>
                  <a:tcPr marL="9525" marR="9525" marT="9525" marB="0"/>
                </a:tc>
                <a:tc>
                  <a:txBody>
                    <a:bodyPr/>
                    <a:lstStyle/>
                    <a:p>
                      <a:pPr algn="l" fontAlgn="ctr"/>
                      <a:r>
                        <a:rPr lang="en-US" sz="1000" u="none" strike="noStrike" dirty="0">
                          <a:effectLst/>
                        </a:rPr>
                        <a:t>How smooth are interactions?</a:t>
                      </a:r>
                      <a:endParaRPr lang="en-US" sz="1000" b="0" i="0" u="none" strike="noStrike" dirty="0">
                        <a:effectLst/>
                        <a:latin typeface="Arial"/>
                      </a:endParaRPr>
                    </a:p>
                  </a:txBody>
                  <a:tcPr marL="9525" marR="9525" marT="9525" marB="0"/>
                </a:tc>
                <a:tc>
                  <a:txBody>
                    <a:bodyPr/>
                    <a:lstStyle/>
                    <a:p>
                      <a:pPr algn="l" fontAlgn="b"/>
                      <a:r>
                        <a:rPr lang="en-US" sz="1000" u="none" strike="noStrike" dirty="0">
                          <a:effectLst/>
                        </a:rPr>
                        <a:t>Ability of Lubricant to smooth Interaction Between Components</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9"/>
                  </a:ext>
                </a:extLst>
              </a:tr>
              <a:tr h="423333">
                <a:tc>
                  <a:txBody>
                    <a:bodyPr/>
                    <a:lstStyle/>
                    <a:p>
                      <a:pPr algn="l" fontAlgn="b"/>
                      <a:r>
                        <a:rPr lang="en-US" sz="1000" u="none" strike="noStrike">
                          <a:effectLst/>
                        </a:rPr>
                        <a:t>Water Pressure</a:t>
                      </a:r>
                      <a:endParaRPr lang="en-US" sz="1000" b="0" i="0" u="none" strike="noStrike">
                        <a:effectLst/>
                        <a:latin typeface="Arial"/>
                      </a:endParaRPr>
                    </a:p>
                  </a:txBody>
                  <a:tcPr marL="9525" marR="9525" marT="9525" marB="0"/>
                </a:tc>
                <a:tc>
                  <a:txBody>
                    <a:bodyPr/>
                    <a:lstStyle/>
                    <a:p>
                      <a:pPr algn="l" fontAlgn="ctr"/>
                      <a:r>
                        <a:rPr lang="en-US" sz="1000" u="none" strike="noStrike" dirty="0">
                          <a:effectLst/>
                        </a:rPr>
                        <a:t>Do we have enough coolant to keep the engine producing?</a:t>
                      </a:r>
                      <a:endParaRPr lang="en-US" sz="1000" b="0" i="0" u="none" strike="noStrike" dirty="0">
                        <a:effectLst/>
                        <a:latin typeface="Arial"/>
                      </a:endParaRPr>
                    </a:p>
                  </a:txBody>
                  <a:tcPr marL="9525" marR="9525" marT="9525" marB="0"/>
                </a:tc>
                <a:tc>
                  <a:txBody>
                    <a:bodyPr/>
                    <a:lstStyle/>
                    <a:p>
                      <a:pPr algn="l" fontAlgn="b"/>
                      <a:r>
                        <a:rPr lang="en-US" sz="1000" u="none" strike="noStrike" dirty="0">
                          <a:effectLst/>
                        </a:rPr>
                        <a:t>Supply of Coolant to dissipate excess</a:t>
                      </a:r>
                      <a:r>
                        <a:rPr lang="en-US" sz="1000" u="none" strike="noStrike" baseline="0" dirty="0">
                          <a:effectLst/>
                        </a:rPr>
                        <a:t> engine </a:t>
                      </a:r>
                      <a:r>
                        <a:rPr lang="en-US" sz="1000" u="none" strike="noStrike" dirty="0">
                          <a:effectLst/>
                        </a:rPr>
                        <a:t>heat</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10"/>
                  </a:ext>
                </a:extLst>
              </a:tr>
              <a:tr h="423333">
                <a:tc>
                  <a:txBody>
                    <a:bodyPr/>
                    <a:lstStyle/>
                    <a:p>
                      <a:pPr algn="l" fontAlgn="b"/>
                      <a:r>
                        <a:rPr lang="en-US" sz="1000" u="none" strike="noStrike">
                          <a:effectLst/>
                        </a:rPr>
                        <a:t>Water Temperature</a:t>
                      </a:r>
                      <a:endParaRPr lang="en-US" sz="1000" b="0" i="0" u="none" strike="noStrike">
                        <a:effectLst/>
                        <a:latin typeface="Arial"/>
                      </a:endParaRPr>
                    </a:p>
                  </a:txBody>
                  <a:tcPr marL="9525" marR="9525" marT="9525" marB="0"/>
                </a:tc>
                <a:tc>
                  <a:txBody>
                    <a:bodyPr/>
                    <a:lstStyle/>
                    <a:p>
                      <a:pPr algn="l" fontAlgn="ctr"/>
                      <a:r>
                        <a:rPr lang="en-US" sz="1000" u="none" strike="noStrike">
                          <a:effectLst/>
                        </a:rPr>
                        <a:t>How effective is the coolant in keeping the engine cool?</a:t>
                      </a:r>
                      <a:endParaRPr lang="en-US" sz="1000" b="0" i="0" u="none" strike="noStrike">
                        <a:effectLst/>
                        <a:latin typeface="Arial"/>
                      </a:endParaRPr>
                    </a:p>
                  </a:txBody>
                  <a:tcPr marL="9525" marR="9525" marT="9525" marB="0"/>
                </a:tc>
                <a:tc>
                  <a:txBody>
                    <a:bodyPr/>
                    <a:lstStyle/>
                    <a:p>
                      <a:pPr algn="l" fontAlgn="b"/>
                      <a:r>
                        <a:rPr lang="en-US" sz="1000" u="none" strike="noStrike" dirty="0">
                          <a:effectLst/>
                        </a:rPr>
                        <a:t>Ability of Coolant to dissipate</a:t>
                      </a:r>
                      <a:r>
                        <a:rPr lang="en-US" sz="1000" u="none" strike="noStrike" baseline="0" dirty="0">
                          <a:effectLst/>
                        </a:rPr>
                        <a:t> engine heat</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11"/>
                  </a:ext>
                </a:extLst>
              </a:tr>
              <a:tr h="423333">
                <a:tc>
                  <a:txBody>
                    <a:bodyPr/>
                    <a:lstStyle/>
                    <a:p>
                      <a:pPr algn="l" fontAlgn="b"/>
                      <a:r>
                        <a:rPr lang="en-US" sz="1000" u="none" strike="noStrike">
                          <a:effectLst/>
                        </a:rPr>
                        <a:t>Voltmeter</a:t>
                      </a:r>
                      <a:endParaRPr lang="en-US" sz="1000" b="0" i="0" u="none" strike="noStrike">
                        <a:effectLst/>
                        <a:latin typeface="Arial"/>
                      </a:endParaRPr>
                    </a:p>
                  </a:txBody>
                  <a:tcPr marL="9525" marR="9525" marT="9525" marB="0"/>
                </a:tc>
                <a:tc>
                  <a:txBody>
                    <a:bodyPr/>
                    <a:lstStyle/>
                    <a:p>
                      <a:pPr algn="l" fontAlgn="ctr"/>
                      <a:r>
                        <a:rPr lang="en-US" sz="1000" u="none" strike="noStrike">
                          <a:effectLst/>
                        </a:rPr>
                        <a:t>Is enough energy being applied to the other important systems?</a:t>
                      </a:r>
                      <a:endParaRPr lang="en-US" sz="1000" b="0" i="0" u="none" strike="noStrike">
                        <a:effectLst/>
                        <a:latin typeface="Arial"/>
                      </a:endParaRPr>
                    </a:p>
                  </a:txBody>
                  <a:tcPr marL="9525" marR="9525" marT="9525" marB="0"/>
                </a:tc>
                <a:tc>
                  <a:txBody>
                    <a:bodyPr/>
                    <a:lstStyle/>
                    <a:p>
                      <a:pPr algn="l" fontAlgn="b"/>
                      <a:r>
                        <a:rPr lang="en-US" sz="1000" u="none" strike="noStrike" dirty="0">
                          <a:effectLst/>
                        </a:rPr>
                        <a:t>Ability to Support other Control and</a:t>
                      </a:r>
                      <a:r>
                        <a:rPr lang="en-US" sz="1000" u="none" strike="noStrike" baseline="0" dirty="0">
                          <a:effectLst/>
                        </a:rPr>
                        <a:t> Comfort </a:t>
                      </a:r>
                      <a:r>
                        <a:rPr lang="en-US" sz="1000" u="none" strike="noStrike" dirty="0">
                          <a:effectLst/>
                        </a:rPr>
                        <a:t>Systems</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375747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a:t>Comparative Metrics</a:t>
            </a:r>
          </a:p>
        </p:txBody>
      </p:sp>
      <p:graphicFrame>
        <p:nvGraphicFramePr>
          <p:cNvPr id="4" name="Table 3"/>
          <p:cNvGraphicFramePr>
            <a:graphicFrameLocks noGrp="1"/>
          </p:cNvGraphicFramePr>
          <p:nvPr>
            <p:extLst>
              <p:ext uri="{D42A27DB-BD31-4B8C-83A1-F6EECF244321}">
                <p14:modId xmlns:p14="http://schemas.microsoft.com/office/powerpoint/2010/main" val="1718864544"/>
              </p:ext>
            </p:extLst>
          </p:nvPr>
        </p:nvGraphicFramePr>
        <p:xfrm>
          <a:off x="762000" y="1600200"/>
          <a:ext cx="7620000" cy="4089283"/>
        </p:xfrm>
        <a:graphic>
          <a:graphicData uri="http://schemas.openxmlformats.org/drawingml/2006/table">
            <a:tbl>
              <a:tblPr>
                <a:tableStyleId>{5C22544A-7EE6-4342-B048-85BDC9FD1C3A}</a:tableStyleId>
              </a:tblPr>
              <a:tblGrid>
                <a:gridCol w="2327917">
                  <a:extLst>
                    <a:ext uri="{9D8B030D-6E8A-4147-A177-3AD203B41FA5}">
                      <a16:colId xmlns="" xmlns:a16="http://schemas.microsoft.com/office/drawing/2014/main" val="20000"/>
                    </a:ext>
                  </a:extLst>
                </a:gridCol>
                <a:gridCol w="1451543">
                  <a:extLst>
                    <a:ext uri="{9D8B030D-6E8A-4147-A177-3AD203B41FA5}">
                      <a16:colId xmlns="" xmlns:a16="http://schemas.microsoft.com/office/drawing/2014/main" val="20001"/>
                    </a:ext>
                  </a:extLst>
                </a:gridCol>
                <a:gridCol w="3840540">
                  <a:extLst>
                    <a:ext uri="{9D8B030D-6E8A-4147-A177-3AD203B41FA5}">
                      <a16:colId xmlns="" xmlns:a16="http://schemas.microsoft.com/office/drawing/2014/main" val="20002"/>
                    </a:ext>
                  </a:extLst>
                </a:gridCol>
              </a:tblGrid>
              <a:tr h="479708">
                <a:tc>
                  <a:txBody>
                    <a:bodyPr/>
                    <a:lstStyle/>
                    <a:p>
                      <a:pPr algn="l" fontAlgn="b"/>
                      <a:r>
                        <a:rPr lang="en-US" sz="1600" b="1" i="1" u="sng" strike="noStrike" dirty="0">
                          <a:effectLst/>
                        </a:rPr>
                        <a:t>To Measure</a:t>
                      </a:r>
                      <a:endParaRPr lang="en-US" sz="1600" b="1" i="1" u="sng" strike="noStrike" dirty="0">
                        <a:effectLst/>
                        <a:latin typeface="Arial"/>
                      </a:endParaRPr>
                    </a:p>
                  </a:txBody>
                  <a:tcPr marL="9525" marR="9525" marT="9525" marB="0" anchor="b"/>
                </a:tc>
                <a:tc>
                  <a:txBody>
                    <a:bodyPr/>
                    <a:lstStyle/>
                    <a:p>
                      <a:pPr algn="l" fontAlgn="ctr"/>
                      <a:r>
                        <a:rPr lang="en-US" sz="1600" b="1" i="1" u="sng" strike="noStrike" dirty="0">
                          <a:effectLst/>
                        </a:rPr>
                        <a:t>Automotive Metric</a:t>
                      </a:r>
                      <a:endParaRPr lang="en-US" sz="1600" b="1" i="1" u="sng" strike="noStrike" dirty="0">
                        <a:effectLst/>
                        <a:latin typeface="Arial"/>
                      </a:endParaRPr>
                    </a:p>
                  </a:txBody>
                  <a:tcPr marL="9525" marR="9525" marT="9525" marB="0" anchor="ctr"/>
                </a:tc>
                <a:tc>
                  <a:txBody>
                    <a:bodyPr/>
                    <a:lstStyle/>
                    <a:p>
                      <a:pPr algn="l" fontAlgn="b"/>
                      <a:r>
                        <a:rPr lang="en-US" sz="1600" b="1" i="1" u="sng" strike="noStrike" dirty="0">
                          <a:effectLst/>
                        </a:rPr>
                        <a:t>IT Metric</a:t>
                      </a:r>
                      <a:endParaRPr lang="en-US" sz="1600" b="1" i="1" u="sng" strike="noStrike" dirty="0">
                        <a:effectLst/>
                        <a:latin typeface="Arial"/>
                      </a:endParaRPr>
                    </a:p>
                  </a:txBody>
                  <a:tcPr marL="9525" marR="9525" marT="9525" marB="0" anchor="b"/>
                </a:tc>
                <a:extLst>
                  <a:ext uri="{0D108BD9-81ED-4DB2-BD59-A6C34878D82A}">
                    <a16:rowId xmlns="" xmlns:a16="http://schemas.microsoft.com/office/drawing/2014/main" val="10000"/>
                  </a:ext>
                </a:extLst>
              </a:tr>
              <a:tr h="303264">
                <a:tc>
                  <a:txBody>
                    <a:bodyPr/>
                    <a:lstStyle/>
                    <a:p>
                      <a:pPr algn="l" fontAlgn="b"/>
                      <a:endParaRPr lang="en-US" sz="1000" u="none" strike="noStrike" dirty="0">
                        <a:effectLst/>
                      </a:endParaRPr>
                    </a:p>
                    <a:p>
                      <a:pPr algn="l" fontAlgn="b"/>
                      <a:r>
                        <a:rPr lang="en-US" sz="1000" u="none" strike="noStrike" dirty="0">
                          <a:effectLst/>
                        </a:rPr>
                        <a:t>Deliverables Delivered</a:t>
                      </a:r>
                      <a:endParaRPr lang="en-US" sz="1000" b="0" i="0" u="none" strike="noStrike" dirty="0">
                        <a:effectLst/>
                        <a:latin typeface="Arial"/>
                      </a:endParaRPr>
                    </a:p>
                  </a:txBody>
                  <a:tcPr marL="9525" marR="9525" marT="9525" marB="0"/>
                </a:tc>
                <a:tc>
                  <a:txBody>
                    <a:bodyPr/>
                    <a:lstStyle/>
                    <a:p>
                      <a:pPr algn="l" fontAlgn="ctr"/>
                      <a:endParaRPr lang="en-US" sz="1000" u="none" strike="noStrike" dirty="0">
                        <a:effectLst/>
                      </a:endParaRPr>
                    </a:p>
                    <a:p>
                      <a:pPr algn="l" fontAlgn="ctr"/>
                      <a:r>
                        <a:rPr lang="en-US" sz="1000" u="none" strike="noStrike" dirty="0">
                          <a:effectLst/>
                        </a:rPr>
                        <a:t>Miles</a:t>
                      </a:r>
                      <a:endParaRPr lang="en-US" sz="1000" b="0" i="0" u="none" strike="noStrike" dirty="0">
                        <a:effectLst/>
                        <a:latin typeface="Arial"/>
                      </a:endParaRPr>
                    </a:p>
                  </a:txBody>
                  <a:tcPr marL="9525" marR="9525" marT="9525" marB="0"/>
                </a:tc>
                <a:tc>
                  <a:txBody>
                    <a:bodyPr/>
                    <a:lstStyle/>
                    <a:p>
                      <a:pPr algn="l" fontAlgn="b"/>
                      <a:endParaRPr lang="en-US" sz="1000" u="none" strike="noStrike" dirty="0">
                        <a:effectLst/>
                      </a:endParaRPr>
                    </a:p>
                    <a:p>
                      <a:pPr algn="l" fontAlgn="b"/>
                      <a:r>
                        <a:rPr lang="en-US" sz="1000" u="none" strike="noStrike" dirty="0" smtClean="0">
                          <a:effectLst/>
                        </a:rPr>
                        <a:t>Milestones Met, Service </a:t>
                      </a:r>
                      <a:r>
                        <a:rPr lang="en-US" sz="1000" u="none" strike="noStrike" dirty="0">
                          <a:effectLst/>
                        </a:rPr>
                        <a:t>Level Achieved, Function</a:t>
                      </a:r>
                      <a:r>
                        <a:rPr lang="en-US" sz="1000" u="none" strike="noStrike" baseline="0" dirty="0">
                          <a:effectLst/>
                        </a:rPr>
                        <a:t> Point Delivered</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1"/>
                  </a:ext>
                </a:extLst>
              </a:tr>
              <a:tr h="303264">
                <a:tc>
                  <a:txBody>
                    <a:bodyPr/>
                    <a:lstStyle/>
                    <a:p>
                      <a:pPr algn="l" fontAlgn="b"/>
                      <a:endParaRPr lang="en-US" sz="1000" u="none" strike="noStrike" dirty="0">
                        <a:effectLst/>
                      </a:endParaRPr>
                    </a:p>
                    <a:p>
                      <a:pPr algn="l" fontAlgn="b"/>
                      <a:r>
                        <a:rPr lang="en-US" sz="1000" u="none" strike="noStrike" dirty="0">
                          <a:effectLst/>
                        </a:rPr>
                        <a:t>Duration</a:t>
                      </a:r>
                      <a:endParaRPr lang="en-US" sz="1000" b="0" i="0" u="none" strike="noStrike" dirty="0">
                        <a:effectLst/>
                        <a:latin typeface="Arial"/>
                      </a:endParaRPr>
                    </a:p>
                  </a:txBody>
                  <a:tcPr marL="9525" marR="9525" marT="9525" marB="0"/>
                </a:tc>
                <a:tc>
                  <a:txBody>
                    <a:bodyPr/>
                    <a:lstStyle/>
                    <a:p>
                      <a:pPr algn="l" fontAlgn="ctr"/>
                      <a:endParaRPr lang="en-US" sz="1000" u="none" strike="noStrike" dirty="0">
                        <a:effectLst/>
                      </a:endParaRPr>
                    </a:p>
                    <a:p>
                      <a:pPr algn="l" fontAlgn="ctr"/>
                      <a:r>
                        <a:rPr lang="en-US" sz="1000" u="none" strike="noStrike" dirty="0">
                          <a:effectLst/>
                        </a:rPr>
                        <a:t>Hour</a:t>
                      </a:r>
                      <a:endParaRPr lang="en-US" sz="1000" b="0" i="0" u="none" strike="noStrike" dirty="0">
                        <a:effectLst/>
                        <a:latin typeface="Arial"/>
                      </a:endParaRPr>
                    </a:p>
                  </a:txBody>
                  <a:tcPr marL="9525" marR="9525" marT="9525" marB="0"/>
                </a:tc>
                <a:tc>
                  <a:txBody>
                    <a:bodyPr/>
                    <a:lstStyle/>
                    <a:p>
                      <a:pPr algn="l" fontAlgn="b"/>
                      <a:endParaRPr lang="en-US" sz="1000" u="none" strike="noStrike" dirty="0">
                        <a:effectLst/>
                      </a:endParaRPr>
                    </a:p>
                    <a:p>
                      <a:pPr algn="l" fontAlgn="b"/>
                      <a:r>
                        <a:rPr lang="en-US" sz="1000" u="none" strike="noStrike" dirty="0">
                          <a:effectLst/>
                        </a:rPr>
                        <a:t>Hour</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2"/>
                  </a:ext>
                </a:extLst>
              </a:tr>
              <a:tr h="303264">
                <a:tc>
                  <a:txBody>
                    <a:bodyPr/>
                    <a:lstStyle/>
                    <a:p>
                      <a:pPr algn="l" fontAlgn="b"/>
                      <a:endParaRPr lang="en-US" sz="1000" u="none" strike="noStrike" dirty="0">
                        <a:effectLst/>
                      </a:endParaRPr>
                    </a:p>
                    <a:p>
                      <a:pPr algn="l" fontAlgn="b"/>
                      <a:r>
                        <a:rPr lang="en-US" sz="1000" u="none" strike="noStrike" dirty="0">
                          <a:effectLst/>
                        </a:rPr>
                        <a:t>Input Units Available </a:t>
                      </a:r>
                      <a:endParaRPr lang="en-US" sz="1000" b="0" i="0" u="none" strike="noStrike" dirty="0">
                        <a:effectLst/>
                        <a:latin typeface="Arial"/>
                      </a:endParaRPr>
                    </a:p>
                  </a:txBody>
                  <a:tcPr marL="9525" marR="9525" marT="9525" marB="0"/>
                </a:tc>
                <a:tc>
                  <a:txBody>
                    <a:bodyPr/>
                    <a:lstStyle/>
                    <a:p>
                      <a:pPr algn="l" fontAlgn="ctr"/>
                      <a:endParaRPr lang="en-US" sz="1000" u="none" strike="noStrike" dirty="0">
                        <a:effectLst/>
                      </a:endParaRPr>
                    </a:p>
                    <a:p>
                      <a:pPr algn="l" fontAlgn="ctr"/>
                      <a:r>
                        <a:rPr lang="en-US" sz="1000" u="none" strike="noStrike" dirty="0">
                          <a:effectLst/>
                        </a:rPr>
                        <a:t>Gallons</a:t>
                      </a:r>
                      <a:endParaRPr lang="en-US" sz="1000" b="0" i="0" u="none" strike="noStrike" dirty="0">
                        <a:effectLst/>
                        <a:latin typeface="Arial"/>
                      </a:endParaRPr>
                    </a:p>
                  </a:txBody>
                  <a:tcPr marL="9525" marR="9525" marT="9525" marB="0"/>
                </a:tc>
                <a:tc>
                  <a:txBody>
                    <a:bodyPr/>
                    <a:lstStyle/>
                    <a:p>
                      <a:pPr algn="l" fontAlgn="b"/>
                      <a:endParaRPr lang="en-US" sz="1000" u="none" strike="noStrike" dirty="0">
                        <a:effectLst/>
                      </a:endParaRPr>
                    </a:p>
                    <a:p>
                      <a:pPr algn="l" fontAlgn="b"/>
                      <a:r>
                        <a:rPr lang="en-US" sz="1000" u="none" strike="noStrike" dirty="0">
                          <a:effectLst/>
                        </a:rPr>
                        <a:t>Resource Hour</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3"/>
                  </a:ext>
                </a:extLst>
              </a:tr>
              <a:tr h="189222">
                <a:tc>
                  <a:txBody>
                    <a:bodyPr/>
                    <a:lstStyle/>
                    <a:p>
                      <a:pPr algn="l" fontAlgn="b"/>
                      <a:endParaRPr lang="en-US" sz="1000" b="0" i="0" u="none" strike="noStrike" dirty="0">
                        <a:effectLst/>
                        <a:latin typeface="Arial"/>
                      </a:endParaRPr>
                    </a:p>
                  </a:txBody>
                  <a:tcPr marL="9525" marR="9525" marT="9525" marB="0"/>
                </a:tc>
                <a:tc>
                  <a:txBody>
                    <a:bodyPr/>
                    <a:lstStyle/>
                    <a:p>
                      <a:pPr algn="l" fontAlgn="ctr"/>
                      <a:endParaRPr lang="en-US" sz="1000" b="0" i="0" u="none" strike="noStrike">
                        <a:effectLst/>
                        <a:latin typeface="Arial"/>
                      </a:endParaRPr>
                    </a:p>
                  </a:txBody>
                  <a:tcPr marL="9525" marR="9525" marT="9525" marB="0"/>
                </a:tc>
                <a:tc>
                  <a:txBody>
                    <a:bodyPr/>
                    <a:lstStyle/>
                    <a:p>
                      <a:pPr algn="l" fontAlgn="b"/>
                      <a:endParaRPr lang="en-US" sz="1000" b="0" i="0" u="none" strike="noStrike">
                        <a:effectLst/>
                        <a:latin typeface="Arial"/>
                      </a:endParaRPr>
                    </a:p>
                  </a:txBody>
                  <a:tcPr marL="9525" marR="9525" marT="9525" marB="0"/>
                </a:tc>
                <a:extLst>
                  <a:ext uri="{0D108BD9-81ED-4DB2-BD59-A6C34878D82A}">
                    <a16:rowId xmlns="" xmlns:a16="http://schemas.microsoft.com/office/drawing/2014/main" val="10004"/>
                  </a:ext>
                </a:extLst>
              </a:tr>
              <a:tr h="189222">
                <a:tc>
                  <a:txBody>
                    <a:bodyPr/>
                    <a:lstStyle/>
                    <a:p>
                      <a:pPr algn="l" fontAlgn="b"/>
                      <a:r>
                        <a:rPr lang="en-US" sz="1000" u="none" strike="noStrike" dirty="0">
                          <a:effectLst/>
                        </a:rPr>
                        <a:t>Deliverables per Unit of Time</a:t>
                      </a:r>
                      <a:endParaRPr lang="en-US" sz="1000" b="0" i="0" u="none" strike="noStrike" dirty="0">
                        <a:effectLst/>
                        <a:latin typeface="Arial"/>
                      </a:endParaRPr>
                    </a:p>
                  </a:txBody>
                  <a:tcPr marL="9525" marR="9525" marT="9525" marB="0"/>
                </a:tc>
                <a:tc>
                  <a:txBody>
                    <a:bodyPr/>
                    <a:lstStyle/>
                    <a:p>
                      <a:pPr algn="l" fontAlgn="ctr"/>
                      <a:r>
                        <a:rPr lang="en-US" sz="1000" u="none" strike="noStrike">
                          <a:effectLst/>
                        </a:rPr>
                        <a:t>Miles Per Hour</a:t>
                      </a:r>
                      <a:endParaRPr lang="en-US" sz="1000" b="0" i="0" u="none" strike="noStrike">
                        <a:effectLst/>
                        <a:latin typeface="Arial"/>
                      </a:endParaRPr>
                    </a:p>
                  </a:txBody>
                  <a:tcPr marL="9525" marR="9525" marT="9525" marB="0"/>
                </a:tc>
                <a:tc>
                  <a:txBody>
                    <a:bodyPr/>
                    <a:lstStyle/>
                    <a:p>
                      <a:pPr algn="l" fontAlgn="b"/>
                      <a:r>
                        <a:rPr lang="en-US" sz="1000" u="none" strike="noStrike" dirty="0">
                          <a:effectLst/>
                        </a:rPr>
                        <a:t>Earned Value Per Clock Hour</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5"/>
                  </a:ext>
                </a:extLst>
              </a:tr>
              <a:tr h="189222">
                <a:tc>
                  <a:txBody>
                    <a:bodyPr/>
                    <a:lstStyle/>
                    <a:p>
                      <a:pPr algn="l" fontAlgn="b"/>
                      <a:r>
                        <a:rPr lang="en-US" sz="1000" u="none" strike="noStrike" dirty="0">
                          <a:effectLst/>
                        </a:rPr>
                        <a:t>Effort Intensity</a:t>
                      </a:r>
                      <a:endParaRPr lang="en-US" sz="1000" b="0" i="0" u="none" strike="noStrike" dirty="0">
                        <a:effectLst/>
                        <a:latin typeface="Arial"/>
                      </a:endParaRPr>
                    </a:p>
                  </a:txBody>
                  <a:tcPr marL="9525" marR="9525" marT="9525" marB="0"/>
                </a:tc>
                <a:tc>
                  <a:txBody>
                    <a:bodyPr/>
                    <a:lstStyle/>
                    <a:p>
                      <a:pPr algn="l" fontAlgn="ctr"/>
                      <a:r>
                        <a:rPr lang="en-US" sz="1000" u="none" strike="noStrike">
                          <a:effectLst/>
                        </a:rPr>
                        <a:t>RPM</a:t>
                      </a:r>
                      <a:endParaRPr lang="en-US" sz="1000" b="0" i="0" u="none" strike="noStrike">
                        <a:effectLst/>
                        <a:latin typeface="Arial"/>
                      </a:endParaRPr>
                    </a:p>
                  </a:txBody>
                  <a:tcPr marL="9525" marR="9525" marT="9525" marB="0"/>
                </a:tc>
                <a:tc>
                  <a:txBody>
                    <a:bodyPr/>
                    <a:lstStyle/>
                    <a:p>
                      <a:pPr algn="l" fontAlgn="b"/>
                      <a:r>
                        <a:rPr lang="en-US" sz="1000" u="none" strike="noStrike" dirty="0">
                          <a:effectLst/>
                        </a:rPr>
                        <a:t>Hours Worked Per Week/Available Hours</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6"/>
                  </a:ext>
                </a:extLst>
              </a:tr>
              <a:tr h="189222">
                <a:tc>
                  <a:txBody>
                    <a:bodyPr/>
                    <a:lstStyle/>
                    <a:p>
                      <a:pPr algn="l" fontAlgn="b"/>
                      <a:endParaRPr lang="en-US" sz="1000" b="0" i="0" u="none" strike="noStrike" dirty="0">
                        <a:effectLst/>
                        <a:latin typeface="Arial"/>
                      </a:endParaRPr>
                    </a:p>
                  </a:txBody>
                  <a:tcPr marL="9525" marR="9525" marT="9525" marB="0"/>
                </a:tc>
                <a:tc>
                  <a:txBody>
                    <a:bodyPr/>
                    <a:lstStyle/>
                    <a:p>
                      <a:pPr algn="l" fontAlgn="ctr"/>
                      <a:endParaRPr lang="en-US" sz="1000" b="0" i="0" u="none" strike="noStrike">
                        <a:effectLst/>
                        <a:latin typeface="Arial"/>
                      </a:endParaRPr>
                    </a:p>
                  </a:txBody>
                  <a:tcPr marL="9525" marR="9525" marT="9525" marB="0"/>
                </a:tc>
                <a:tc>
                  <a:txBody>
                    <a:bodyPr/>
                    <a:lstStyle/>
                    <a:p>
                      <a:pPr algn="l" fontAlgn="b"/>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7"/>
                  </a:ext>
                </a:extLst>
              </a:tr>
              <a:tr h="378443">
                <a:tc>
                  <a:txBody>
                    <a:bodyPr/>
                    <a:lstStyle/>
                    <a:p>
                      <a:pPr algn="l" fontAlgn="b"/>
                      <a:r>
                        <a:rPr lang="en-US" sz="1000" u="none" strike="noStrike" dirty="0">
                          <a:effectLst/>
                        </a:rPr>
                        <a:t>Supply of Lubricant to Smooth Interaction Between Components</a:t>
                      </a:r>
                      <a:endParaRPr lang="en-US" sz="1000" b="0" i="0" u="none" strike="noStrike" dirty="0">
                        <a:effectLst/>
                        <a:latin typeface="Arial"/>
                      </a:endParaRPr>
                    </a:p>
                  </a:txBody>
                  <a:tcPr marL="9525" marR="9525" marT="9525" marB="0"/>
                </a:tc>
                <a:tc>
                  <a:txBody>
                    <a:bodyPr/>
                    <a:lstStyle/>
                    <a:p>
                      <a:pPr algn="l" fontAlgn="ctr"/>
                      <a:r>
                        <a:rPr lang="en-US" sz="1000" u="none" strike="noStrike" dirty="0">
                          <a:effectLst/>
                        </a:rPr>
                        <a:t>PSI</a:t>
                      </a:r>
                      <a:endParaRPr lang="en-US" sz="1000" b="0" i="0" u="none" strike="noStrike" dirty="0">
                        <a:effectLst/>
                        <a:latin typeface="Arial"/>
                      </a:endParaRPr>
                    </a:p>
                  </a:txBody>
                  <a:tcPr marL="9525" marR="9525" marT="9525" marB="0"/>
                </a:tc>
                <a:tc>
                  <a:txBody>
                    <a:bodyPr/>
                    <a:lstStyle/>
                    <a:p>
                      <a:pPr algn="l" fontAlgn="b"/>
                      <a:r>
                        <a:rPr lang="en-US" sz="1000" u="none" strike="noStrike" dirty="0">
                          <a:effectLst/>
                        </a:rPr>
                        <a:t>Stakeholder Interaction Satisfaction</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8"/>
                  </a:ext>
                </a:extLst>
              </a:tr>
              <a:tr h="378443">
                <a:tc>
                  <a:txBody>
                    <a:bodyPr/>
                    <a:lstStyle/>
                    <a:p>
                      <a:pPr algn="l" fontAlgn="b"/>
                      <a:r>
                        <a:rPr lang="en-US" sz="1000" u="none" strike="noStrike" dirty="0">
                          <a:effectLst/>
                        </a:rPr>
                        <a:t>Ability of Lubricant to Smooth Interaction Between Components</a:t>
                      </a:r>
                      <a:endParaRPr lang="en-US" sz="1000" b="0" i="0" u="none" strike="noStrike" dirty="0">
                        <a:effectLst/>
                        <a:latin typeface="Arial"/>
                      </a:endParaRPr>
                    </a:p>
                  </a:txBody>
                  <a:tcPr marL="9525" marR="9525" marT="9525" marB="0"/>
                </a:tc>
                <a:tc>
                  <a:txBody>
                    <a:bodyPr/>
                    <a:lstStyle/>
                    <a:p>
                      <a:pPr algn="l" fontAlgn="ctr"/>
                      <a:r>
                        <a:rPr lang="en-US" sz="1000" u="none" strike="noStrike" dirty="0">
                          <a:effectLst/>
                        </a:rPr>
                        <a:t>Degrees</a:t>
                      </a:r>
                      <a:endParaRPr lang="en-US" sz="1000" b="0" i="0" u="none" strike="noStrike" dirty="0">
                        <a:effectLst/>
                        <a:latin typeface="Arial"/>
                      </a:endParaRPr>
                    </a:p>
                  </a:txBody>
                  <a:tcPr marL="9525" marR="9525" marT="9525" marB="0"/>
                </a:tc>
                <a:tc>
                  <a:txBody>
                    <a:bodyPr/>
                    <a:lstStyle/>
                    <a:p>
                      <a:pPr algn="l" fontAlgn="b"/>
                      <a:r>
                        <a:rPr lang="en-US" sz="1000" u="none" strike="noStrike" dirty="0">
                          <a:effectLst/>
                        </a:rPr>
                        <a:t>Number of Open Issues from Stakeholder Interactions</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09"/>
                  </a:ext>
                </a:extLst>
              </a:tr>
              <a:tr h="378443">
                <a:tc>
                  <a:txBody>
                    <a:bodyPr/>
                    <a:lstStyle/>
                    <a:p>
                      <a:pPr algn="l" fontAlgn="b"/>
                      <a:r>
                        <a:rPr lang="en-US" sz="1000" u="none" strike="noStrike" dirty="0">
                          <a:effectLst/>
                        </a:rPr>
                        <a:t>Supply of Coolant to dissipate excess</a:t>
                      </a:r>
                      <a:r>
                        <a:rPr lang="en-US" sz="1000" u="none" strike="noStrike" baseline="0" dirty="0">
                          <a:effectLst/>
                        </a:rPr>
                        <a:t> engine </a:t>
                      </a:r>
                      <a:r>
                        <a:rPr lang="en-US" sz="1000" u="none" strike="noStrike" dirty="0">
                          <a:effectLst/>
                        </a:rPr>
                        <a:t>heat</a:t>
                      </a:r>
                      <a:endParaRPr lang="en-US" sz="1000" b="0" i="0" u="none" strike="noStrike" dirty="0">
                        <a:effectLst/>
                        <a:latin typeface="Arial"/>
                      </a:endParaRPr>
                    </a:p>
                  </a:txBody>
                  <a:tcPr marL="9525" marR="9525" marT="9525" marB="0"/>
                </a:tc>
                <a:tc>
                  <a:txBody>
                    <a:bodyPr/>
                    <a:lstStyle/>
                    <a:p>
                      <a:pPr algn="l" fontAlgn="ctr"/>
                      <a:r>
                        <a:rPr lang="en-US" sz="1000" u="none" strike="noStrike" dirty="0">
                          <a:effectLst/>
                        </a:rPr>
                        <a:t>PSI</a:t>
                      </a:r>
                      <a:endParaRPr lang="en-US" sz="1000" b="0" i="0" u="none" strike="noStrike" dirty="0">
                        <a:effectLst/>
                        <a:latin typeface="Arial"/>
                      </a:endParaRPr>
                    </a:p>
                  </a:txBody>
                  <a:tcPr marL="9525" marR="9525" marT="9525" marB="0"/>
                </a:tc>
                <a:tc>
                  <a:txBody>
                    <a:bodyPr/>
                    <a:lstStyle/>
                    <a:p>
                      <a:pPr algn="l" fontAlgn="b"/>
                      <a:r>
                        <a:rPr lang="en-US" sz="1000" u="none" strike="noStrike" dirty="0">
                          <a:effectLst/>
                        </a:rPr>
                        <a:t>Duration to Close Issues/Number</a:t>
                      </a:r>
                      <a:r>
                        <a:rPr lang="en-US" sz="1000" u="none" strike="noStrike" baseline="0" dirty="0">
                          <a:effectLst/>
                        </a:rPr>
                        <a:t> of Issues</a:t>
                      </a:r>
                      <a:r>
                        <a:rPr lang="en-US" sz="1000" u="none" strike="noStrike" dirty="0">
                          <a:effectLst/>
                        </a:rPr>
                        <a:t> </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10"/>
                  </a:ext>
                </a:extLst>
              </a:tr>
              <a:tr h="378443">
                <a:tc>
                  <a:txBody>
                    <a:bodyPr/>
                    <a:lstStyle/>
                    <a:p>
                      <a:pPr algn="l" fontAlgn="b"/>
                      <a:r>
                        <a:rPr lang="en-US" sz="1000" u="none" strike="noStrike" dirty="0">
                          <a:effectLst/>
                        </a:rPr>
                        <a:t>Ability of Coolant to dissipate</a:t>
                      </a:r>
                      <a:r>
                        <a:rPr lang="en-US" sz="1000" u="none" strike="noStrike" baseline="0" dirty="0">
                          <a:effectLst/>
                        </a:rPr>
                        <a:t> engine heat</a:t>
                      </a:r>
                      <a:endParaRPr lang="en-US" sz="1000" b="0" i="0" u="none" strike="noStrike" dirty="0">
                        <a:effectLst/>
                        <a:latin typeface="Arial"/>
                      </a:endParaRPr>
                    </a:p>
                  </a:txBody>
                  <a:tcPr marL="9525" marR="9525" marT="9525" marB="0"/>
                </a:tc>
                <a:tc>
                  <a:txBody>
                    <a:bodyPr/>
                    <a:lstStyle/>
                    <a:p>
                      <a:pPr algn="l" fontAlgn="ctr"/>
                      <a:r>
                        <a:rPr lang="en-US" sz="1000" u="none" strike="noStrike">
                          <a:effectLst/>
                        </a:rPr>
                        <a:t>Degrees</a:t>
                      </a:r>
                      <a:endParaRPr lang="en-US" sz="1000" b="0" i="0" u="none" strike="noStrike">
                        <a:effectLst/>
                        <a:latin typeface="Arial"/>
                      </a:endParaRPr>
                    </a:p>
                  </a:txBody>
                  <a:tcPr marL="9525" marR="9525" marT="9525" marB="0"/>
                </a:tc>
                <a:tc>
                  <a:txBody>
                    <a:bodyPr/>
                    <a:lstStyle/>
                    <a:p>
                      <a:pPr algn="l" fontAlgn="b"/>
                      <a:r>
                        <a:rPr lang="en-US" sz="1000" u="none" strike="noStrike" dirty="0">
                          <a:effectLst/>
                        </a:rPr>
                        <a:t>Number of Escalated Issues </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11"/>
                  </a:ext>
                </a:extLst>
              </a:tr>
              <a:tr h="378443">
                <a:tc>
                  <a:txBody>
                    <a:bodyPr/>
                    <a:lstStyle/>
                    <a:p>
                      <a:pPr algn="l" fontAlgn="b"/>
                      <a:r>
                        <a:rPr lang="en-US" sz="1000" u="none" strike="noStrike" dirty="0">
                          <a:effectLst/>
                        </a:rPr>
                        <a:t>Ability to Support other Control and</a:t>
                      </a:r>
                      <a:r>
                        <a:rPr lang="en-US" sz="1000" u="none" strike="noStrike" baseline="0" dirty="0">
                          <a:effectLst/>
                        </a:rPr>
                        <a:t> Comfort </a:t>
                      </a:r>
                      <a:r>
                        <a:rPr lang="en-US" sz="1000" u="none" strike="noStrike" dirty="0">
                          <a:effectLst/>
                        </a:rPr>
                        <a:t>Systems</a:t>
                      </a:r>
                      <a:endParaRPr lang="en-US" sz="1000" b="0" i="0" u="none" strike="noStrike" dirty="0">
                        <a:effectLst/>
                        <a:latin typeface="Arial"/>
                      </a:endParaRPr>
                    </a:p>
                  </a:txBody>
                  <a:tcPr marL="9525" marR="9525" marT="9525" marB="0"/>
                </a:tc>
                <a:tc>
                  <a:txBody>
                    <a:bodyPr/>
                    <a:lstStyle/>
                    <a:p>
                      <a:pPr algn="l" fontAlgn="ctr"/>
                      <a:r>
                        <a:rPr lang="en-US" sz="1000" u="none" strike="noStrike">
                          <a:effectLst/>
                        </a:rPr>
                        <a:t>Volts</a:t>
                      </a:r>
                      <a:endParaRPr lang="en-US" sz="1000" b="0" i="0" u="none" strike="noStrike">
                        <a:effectLst/>
                        <a:latin typeface="Arial"/>
                      </a:endParaRPr>
                    </a:p>
                  </a:txBody>
                  <a:tcPr marL="9525" marR="9525" marT="9525" marB="0"/>
                </a:tc>
                <a:tc>
                  <a:txBody>
                    <a:bodyPr/>
                    <a:lstStyle/>
                    <a:p>
                      <a:pPr algn="l" fontAlgn="b"/>
                      <a:r>
                        <a:rPr lang="en-US" sz="1000" u="none" strike="noStrike" dirty="0">
                          <a:effectLst/>
                        </a:rPr>
                        <a:t>On Time Process Deliverables (Status, Reporting, Training)</a:t>
                      </a:r>
                      <a:endParaRPr lang="en-US" sz="1000" b="0" i="0" u="none" strike="noStrike" dirty="0">
                        <a:effectLst/>
                        <a:latin typeface="Arial"/>
                      </a:endParaRPr>
                    </a:p>
                  </a:txBody>
                  <a:tcPr marL="9525" marR="9525" marT="9525" marB="0"/>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620849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nSpc>
                <a:spcPts val="4000"/>
              </a:lnSpc>
            </a:pPr>
            <a:r>
              <a:rPr lang="en-US" dirty="0" smtClean="0"/>
              <a:t>This is the State of PM Monitoring and Control Today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667000"/>
            <a:ext cx="4876800" cy="2250831"/>
          </a:xfrm>
          <a:prstGeom prst="rect">
            <a:avLst/>
          </a:prstGeom>
        </p:spPr>
      </p:pic>
    </p:spTree>
    <p:extLst>
      <p:ext uri="{BB962C8B-B14F-4D97-AF65-F5344CB8AC3E}">
        <p14:creationId xmlns:p14="http://schemas.microsoft.com/office/powerpoint/2010/main" val="3549698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nSpc>
                <a:spcPts val="4000"/>
              </a:lnSpc>
            </a:pPr>
            <a:r>
              <a:rPr lang="en-US" dirty="0" smtClean="0"/>
              <a:t>This is Where We Need to Be</a:t>
            </a:r>
            <a:endParaRPr lang="en-US" dirty="0"/>
          </a:p>
        </p:txBody>
      </p:sp>
      <p:pic>
        <p:nvPicPr>
          <p:cNvPr id="5" name="Picture 4" descr="Heads-Up-display-in-car.jpg">
            <a:extLst>
              <a:ext uri="{FF2B5EF4-FFF2-40B4-BE49-F238E27FC236}">
                <a16:creationId xmlns="" xmlns:a16="http://schemas.microsoft.com/office/drawing/2014/main" id="{83100852-DEA8-42F0-8E68-AEC97D52B877}"/>
              </a:ext>
            </a:extLst>
          </p:cNvPr>
          <p:cNvPicPr>
            <a:picLocks noChangeAspect="1"/>
          </p:cNvPicPr>
          <p:nvPr/>
        </p:nvPicPr>
        <p:blipFill>
          <a:blip r:embed="rId3" cstate="print"/>
          <a:stretch>
            <a:fillRect/>
          </a:stretch>
        </p:blipFill>
        <p:spPr>
          <a:xfrm>
            <a:off x="761999" y="2057400"/>
            <a:ext cx="7726651" cy="3335337"/>
          </a:xfrm>
          <a:prstGeom prst="rect">
            <a:avLst/>
          </a:prstGeom>
        </p:spPr>
      </p:pic>
    </p:spTree>
    <p:extLst>
      <p:ext uri="{BB962C8B-B14F-4D97-AF65-F5344CB8AC3E}">
        <p14:creationId xmlns:p14="http://schemas.microsoft.com/office/powerpoint/2010/main" val="384107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q"/>
            </a:pPr>
            <a:r>
              <a:rPr lang="en-US" sz="2800" dirty="0"/>
              <a:t>To establish the need for monitoring the metrics that really matter.</a:t>
            </a:r>
          </a:p>
          <a:p>
            <a:pPr>
              <a:buFont typeface="Wingdings" panose="05000000000000000000" pitchFamily="2" charset="2"/>
              <a:buChar char="q"/>
            </a:pPr>
            <a:r>
              <a:rPr lang="en-US" sz="2800" dirty="0"/>
              <a:t>To identify why this is such a challenge.</a:t>
            </a:r>
          </a:p>
          <a:p>
            <a:pPr>
              <a:buFont typeface="Wingdings" panose="05000000000000000000" pitchFamily="2" charset="2"/>
              <a:buChar char="q"/>
            </a:pPr>
            <a:r>
              <a:rPr lang="en-US" sz="2800" dirty="0"/>
              <a:t>To identify the types of metrics that really matter.</a:t>
            </a:r>
          </a:p>
          <a:p>
            <a:pPr>
              <a:buFont typeface="Wingdings" panose="05000000000000000000" pitchFamily="2" charset="2"/>
              <a:buChar char="q"/>
            </a:pPr>
            <a:r>
              <a:rPr lang="en-US" sz="2800" dirty="0"/>
              <a:t>Show how </a:t>
            </a:r>
            <a:r>
              <a:rPr lang="en-US" sz="2800" dirty="0" smtClean="0"/>
              <a:t>a familiar </a:t>
            </a:r>
            <a:r>
              <a:rPr lang="en-US" sz="2800" dirty="0"/>
              <a:t>framework can be adapted for metrics identification (and communication).</a:t>
            </a:r>
          </a:p>
          <a:p>
            <a:pPr>
              <a:buFont typeface="Wingdings" panose="05000000000000000000" pitchFamily="2" charset="2"/>
              <a:buChar char="q"/>
            </a:pPr>
            <a:r>
              <a:rPr lang="en-US" sz="2800" dirty="0"/>
              <a:t>Give you enough to use back at your office to improve your metrics program.</a:t>
            </a:r>
          </a:p>
        </p:txBody>
      </p:sp>
      <p:sp>
        <p:nvSpPr>
          <p:cNvPr id="5" name="Title 4"/>
          <p:cNvSpPr>
            <a:spLocks noGrp="1"/>
          </p:cNvSpPr>
          <p:nvPr>
            <p:ph type="title"/>
          </p:nvPr>
        </p:nvSpPr>
        <p:spPr>
          <a:xfrm>
            <a:off x="457200" y="274638"/>
            <a:ext cx="8229600" cy="1020762"/>
          </a:xfrm>
        </p:spPr>
        <p:txBody>
          <a:bodyPr/>
          <a:lstStyle/>
          <a:p>
            <a:pPr>
              <a:lnSpc>
                <a:spcPts val="4500"/>
              </a:lnSpc>
            </a:pPr>
            <a:r>
              <a:rPr lang="en-US" dirty="0"/>
              <a:t>Did We Accomplish Our Objectives?</a:t>
            </a:r>
          </a:p>
        </p:txBody>
      </p:sp>
    </p:spTree>
    <p:extLst>
      <p:ext uri="{BB962C8B-B14F-4D97-AF65-F5344CB8AC3E}">
        <p14:creationId xmlns:p14="http://schemas.microsoft.com/office/powerpoint/2010/main" val="391811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a:t>Agenda</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Innovative Metrics Opportunity</a:t>
            </a:r>
          </a:p>
          <a:p>
            <a:pPr marL="514350" indent="-514350">
              <a:buFont typeface="+mj-lt"/>
              <a:buAutoNum type="arabicPeriod"/>
            </a:pPr>
            <a:r>
              <a:rPr lang="en-US" dirty="0"/>
              <a:t>Why Do These Opportunities Still Exist?</a:t>
            </a:r>
          </a:p>
          <a:p>
            <a:pPr marL="514350" indent="-514350">
              <a:buFont typeface="+mj-lt"/>
              <a:buAutoNum type="arabicPeriod"/>
            </a:pPr>
            <a:r>
              <a:rPr lang="en-US" dirty="0"/>
              <a:t>What Metrics Should We Monitor?</a:t>
            </a:r>
          </a:p>
          <a:p>
            <a:pPr marL="514350" indent="-514350">
              <a:buFont typeface="+mj-lt"/>
              <a:buAutoNum type="arabicPeriod"/>
            </a:pPr>
            <a:r>
              <a:rPr lang="en-US" dirty="0"/>
              <a:t>Working With Conditions Data</a:t>
            </a:r>
          </a:p>
          <a:p>
            <a:pPr marL="514350" indent="-514350">
              <a:buFont typeface="+mj-lt"/>
              <a:buAutoNum type="arabicPeriod"/>
            </a:pPr>
            <a:r>
              <a:rPr lang="en-US" dirty="0"/>
              <a:t>Developing Innovative Metrics for Your Organization</a:t>
            </a:r>
          </a:p>
        </p:txBody>
      </p:sp>
    </p:spTree>
    <p:extLst>
      <p:ext uri="{BB962C8B-B14F-4D97-AF65-F5344CB8AC3E}">
        <p14:creationId xmlns:p14="http://schemas.microsoft.com/office/powerpoint/2010/main" val="1260830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735" t="20667" r="34689" b="35432"/>
          <a:stretch>
            <a:fillRect/>
          </a:stretch>
        </p:blipFill>
        <p:spPr bwMode="auto">
          <a:xfrm>
            <a:off x="0" y="-228600"/>
            <a:ext cx="9144000" cy="711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3"/>
          <p:cNvSpPr txBox="1">
            <a:spLocks noChangeArrowheads="1"/>
          </p:cNvSpPr>
          <p:nvPr/>
        </p:nvSpPr>
        <p:spPr bwMode="auto">
          <a:xfrm>
            <a:off x="6400800" y="152400"/>
            <a:ext cx="2971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a:t>
            </a:r>
          </a:p>
        </p:txBody>
      </p:sp>
      <p:sp>
        <p:nvSpPr>
          <p:cNvPr id="6" name="Title 1"/>
          <p:cNvSpPr txBox="1">
            <a:spLocks/>
          </p:cNvSpPr>
          <p:nvPr/>
        </p:nvSpPr>
        <p:spPr bwMode="auto">
          <a:xfrm>
            <a:off x="1087436" y="1204281"/>
            <a:ext cx="5313363"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ctr" anchorCtr="0" compatLnSpc="1">
            <a:prstTxWarp prst="textNoShape">
              <a:avLst/>
            </a:prstTxWarp>
          </a:bodyPr>
          <a:lstStyle>
            <a:lvl1pPr algn="l" rtl="0" eaLnBrk="0" fontAlgn="base" hangingPunct="0">
              <a:lnSpc>
                <a:spcPct val="80000"/>
              </a:lnSpc>
              <a:spcBef>
                <a:spcPct val="0"/>
              </a:spcBef>
              <a:spcAft>
                <a:spcPct val="0"/>
              </a:spcAft>
              <a:defRPr sz="3600">
                <a:solidFill>
                  <a:schemeClr val="bg1"/>
                </a:solidFill>
                <a:latin typeface="+mj-lt"/>
                <a:ea typeface="+mj-ea"/>
                <a:cs typeface="+mj-cs"/>
              </a:defRPr>
            </a:lvl1pPr>
            <a:lvl2pPr algn="l" rtl="0" eaLnBrk="0" fontAlgn="base" hangingPunct="0">
              <a:lnSpc>
                <a:spcPct val="80000"/>
              </a:lnSpc>
              <a:spcBef>
                <a:spcPct val="0"/>
              </a:spcBef>
              <a:spcAft>
                <a:spcPct val="0"/>
              </a:spcAft>
              <a:defRPr sz="3600">
                <a:solidFill>
                  <a:schemeClr val="tx2"/>
                </a:solidFill>
                <a:latin typeface="Arial Black" pitchFamily="34" charset="0"/>
              </a:defRPr>
            </a:lvl2pPr>
            <a:lvl3pPr algn="l" rtl="0" eaLnBrk="0" fontAlgn="base" hangingPunct="0">
              <a:lnSpc>
                <a:spcPct val="80000"/>
              </a:lnSpc>
              <a:spcBef>
                <a:spcPct val="0"/>
              </a:spcBef>
              <a:spcAft>
                <a:spcPct val="0"/>
              </a:spcAft>
              <a:defRPr sz="3600">
                <a:solidFill>
                  <a:schemeClr val="tx2"/>
                </a:solidFill>
                <a:latin typeface="Arial Black" pitchFamily="34" charset="0"/>
              </a:defRPr>
            </a:lvl3pPr>
            <a:lvl4pPr algn="l" rtl="0" eaLnBrk="0" fontAlgn="base" hangingPunct="0">
              <a:lnSpc>
                <a:spcPct val="80000"/>
              </a:lnSpc>
              <a:spcBef>
                <a:spcPct val="0"/>
              </a:spcBef>
              <a:spcAft>
                <a:spcPct val="0"/>
              </a:spcAft>
              <a:defRPr sz="3600">
                <a:solidFill>
                  <a:schemeClr val="tx2"/>
                </a:solidFill>
                <a:latin typeface="Arial Black" pitchFamily="34" charset="0"/>
              </a:defRPr>
            </a:lvl4pPr>
            <a:lvl5pPr algn="l" rtl="0" eaLnBrk="0" fontAlgn="base" hangingPunct="0">
              <a:lnSpc>
                <a:spcPct val="80000"/>
              </a:lnSpc>
              <a:spcBef>
                <a:spcPct val="0"/>
              </a:spcBef>
              <a:spcAft>
                <a:spcPct val="0"/>
              </a:spcAft>
              <a:defRPr sz="3600">
                <a:solidFill>
                  <a:schemeClr val="tx2"/>
                </a:solidFill>
                <a:latin typeface="Arial Black" pitchFamily="34" charset="0"/>
              </a:defRPr>
            </a:lvl5pPr>
            <a:lvl6pPr marL="457082" algn="l" rtl="0" fontAlgn="base">
              <a:lnSpc>
                <a:spcPct val="80000"/>
              </a:lnSpc>
              <a:spcBef>
                <a:spcPct val="0"/>
              </a:spcBef>
              <a:spcAft>
                <a:spcPct val="0"/>
              </a:spcAft>
              <a:defRPr sz="4000">
                <a:solidFill>
                  <a:schemeClr val="tx2"/>
                </a:solidFill>
                <a:latin typeface="Arial Black" pitchFamily="34" charset="0"/>
              </a:defRPr>
            </a:lvl6pPr>
            <a:lvl7pPr marL="914165" algn="l" rtl="0" fontAlgn="base">
              <a:lnSpc>
                <a:spcPct val="80000"/>
              </a:lnSpc>
              <a:spcBef>
                <a:spcPct val="0"/>
              </a:spcBef>
              <a:spcAft>
                <a:spcPct val="0"/>
              </a:spcAft>
              <a:defRPr sz="4000">
                <a:solidFill>
                  <a:schemeClr val="tx2"/>
                </a:solidFill>
                <a:latin typeface="Arial Black" pitchFamily="34" charset="0"/>
              </a:defRPr>
            </a:lvl7pPr>
            <a:lvl8pPr marL="1371250" algn="l" rtl="0" fontAlgn="base">
              <a:lnSpc>
                <a:spcPct val="80000"/>
              </a:lnSpc>
              <a:spcBef>
                <a:spcPct val="0"/>
              </a:spcBef>
              <a:spcAft>
                <a:spcPct val="0"/>
              </a:spcAft>
              <a:defRPr sz="4000">
                <a:solidFill>
                  <a:schemeClr val="tx2"/>
                </a:solidFill>
                <a:latin typeface="Arial Black" pitchFamily="34" charset="0"/>
              </a:defRPr>
            </a:lvl8pPr>
            <a:lvl9pPr marL="1828332" algn="l" rtl="0" fontAlgn="base">
              <a:lnSpc>
                <a:spcPct val="80000"/>
              </a:lnSpc>
              <a:spcBef>
                <a:spcPct val="0"/>
              </a:spcBef>
              <a:spcAft>
                <a:spcPct val="0"/>
              </a:spcAft>
              <a:defRPr sz="4000">
                <a:solidFill>
                  <a:schemeClr val="tx2"/>
                </a:solidFill>
                <a:latin typeface="Arial Black" pitchFamily="34" charset="0"/>
              </a:defRPr>
            </a:lvl9pPr>
          </a:lstStyle>
          <a:p>
            <a:pPr marL="0" marR="0" lvl="0" indent="0" algn="r" defTabSz="914400" rtl="0" eaLnBrk="0" fontAlgn="base" latinLnBrk="0" hangingPunct="0">
              <a:lnSpc>
                <a:spcPts val="4800"/>
              </a:lnSpc>
              <a:spcBef>
                <a:spcPct val="0"/>
              </a:spcBef>
              <a:spcAft>
                <a:spcPct val="0"/>
              </a:spcAft>
              <a:buClrTx/>
              <a:buSzTx/>
              <a:buFontTx/>
              <a:buNone/>
              <a:tabLst/>
              <a:defRPr/>
            </a:pPr>
            <a:r>
              <a:rPr kumimoji="0" lang="en-US" sz="6000" b="0" i="0" u="none" strike="noStrike" kern="1200" cap="all" spc="0" normalizeH="0" baseline="0" noProof="0" dirty="0">
                <a:ln>
                  <a:noFill/>
                </a:ln>
                <a:solidFill>
                  <a:srgbClr val="FFFFFF"/>
                </a:solidFill>
                <a:effectLst/>
                <a:uLnTx/>
                <a:uFillTx/>
                <a:latin typeface="Calibri" pitchFamily="34" charset="0"/>
                <a:ea typeface="+mj-ea"/>
                <a:cs typeface="Calibri" pitchFamily="34" charset="0"/>
              </a:rPr>
              <a:t>Questions</a:t>
            </a:r>
          </a:p>
          <a:p>
            <a:pPr marL="0" marR="0" lvl="0" indent="0" algn="r" defTabSz="914400" rtl="0" eaLnBrk="0" fontAlgn="base" latinLnBrk="0" hangingPunct="0">
              <a:lnSpc>
                <a:spcPts val="4800"/>
              </a:lnSpc>
              <a:spcBef>
                <a:spcPct val="0"/>
              </a:spcBef>
              <a:spcAft>
                <a:spcPct val="0"/>
              </a:spcAft>
              <a:buClrTx/>
              <a:buSzTx/>
              <a:buFontTx/>
              <a:buNone/>
              <a:tabLst/>
              <a:defRPr/>
            </a:pPr>
            <a:endParaRPr kumimoji="0" lang="en-US" sz="6000" b="0" i="0" u="none" strike="noStrike" kern="1200" cap="all" spc="0" normalizeH="0" baseline="0" noProof="0" dirty="0">
              <a:ln>
                <a:noFill/>
              </a:ln>
              <a:solidFill>
                <a:srgbClr val="FFFFFF"/>
              </a:solidFill>
              <a:effectLst/>
              <a:uLnTx/>
              <a:uFillTx/>
              <a:latin typeface="Calibri" pitchFamily="34" charset="0"/>
              <a:ea typeface="+mj-ea"/>
              <a:cs typeface="Calibri" pitchFamily="34" charset="0"/>
            </a:endParaRPr>
          </a:p>
          <a:p>
            <a:pPr marL="0" marR="0" lvl="0" indent="0" algn="r" defTabSz="914400" rtl="0" eaLnBrk="0" fontAlgn="base" latinLnBrk="0" hangingPunct="0">
              <a:lnSpc>
                <a:spcPts val="4800"/>
              </a:lnSpc>
              <a:spcBef>
                <a:spcPct val="0"/>
              </a:spcBef>
              <a:spcAft>
                <a:spcPct val="0"/>
              </a:spcAft>
              <a:buClrTx/>
              <a:buSzTx/>
              <a:buFontTx/>
              <a:buNone/>
              <a:tabLst/>
              <a:defRPr/>
            </a:pPr>
            <a:r>
              <a:rPr kumimoji="0" lang="en-US" sz="6000" b="0" i="0" u="none" strike="noStrike" kern="1200" cap="all" spc="0" normalizeH="0" baseline="0" noProof="0" dirty="0">
                <a:ln>
                  <a:noFill/>
                </a:ln>
                <a:solidFill>
                  <a:srgbClr val="FFFFFF"/>
                </a:solidFill>
                <a:effectLst/>
                <a:uLnTx/>
                <a:uFillTx/>
                <a:latin typeface="Calibri" pitchFamily="34" charset="0"/>
                <a:ea typeface="+mj-ea"/>
                <a:cs typeface="Calibri" pitchFamily="34" charset="0"/>
              </a:rPr>
              <a:t>More information</a:t>
            </a:r>
          </a:p>
        </p:txBody>
      </p:sp>
      <p:sp>
        <p:nvSpPr>
          <p:cNvPr id="8" name="Slide Number Placeholder 1"/>
          <p:cNvSpPr txBox="1">
            <a:spLocks/>
          </p:cNvSpPr>
          <p:nvPr/>
        </p:nvSpPr>
        <p:spPr bwMode="auto">
          <a:xfrm>
            <a:off x="8667755" y="6515100"/>
            <a:ext cx="468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E04CD40-A37F-4284-9DD3-753773D08915}" type="slidenum">
              <a:rPr kumimoji="0" lang="en-US" sz="1000" b="0" i="0" u="none" strike="noStrike" kern="1200" cap="none" spc="0" normalizeH="0" baseline="0" noProof="0">
                <a:ln>
                  <a:noFill/>
                </a:ln>
                <a:solidFill>
                  <a:srgbClr val="FFFFFF"/>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50</a:t>
            </a:fld>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4" name="Rectangle 3"/>
          <p:cNvSpPr/>
          <p:nvPr/>
        </p:nvSpPr>
        <p:spPr>
          <a:xfrm>
            <a:off x="2869250" y="4071861"/>
            <a:ext cx="3544625" cy="1985159"/>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John M. Bowen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Managing Director - International Partnerships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John_M_Bowen@Compaid.com</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Phone:  610-530-5205</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Mobile: 610-393-4425</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Computer Aid, Inc.</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1390 Ridgeview Drive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Allentown, PA  18104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www.compaid.com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660952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One</a:t>
            </a:r>
          </a:p>
        </p:txBody>
      </p:sp>
      <p:sp>
        <p:nvSpPr>
          <p:cNvPr id="3" name="Content Placeholder 2"/>
          <p:cNvSpPr>
            <a:spLocks noGrp="1"/>
          </p:cNvSpPr>
          <p:nvPr>
            <p:ph idx="4294967295"/>
          </p:nvPr>
        </p:nvSpPr>
        <p:spPr>
          <a:xfrm>
            <a:off x="990600" y="1600200"/>
            <a:ext cx="8153400" cy="4525963"/>
          </a:xfrm>
        </p:spPr>
        <p:txBody>
          <a:bodyPr/>
          <a:lstStyle/>
          <a:p>
            <a:pPr marL="0" indent="0">
              <a:buNone/>
            </a:pPr>
            <a:r>
              <a:rPr lang="en-US" sz="4400" dirty="0"/>
              <a:t>The Innovative Metrics Opportunity</a:t>
            </a:r>
          </a:p>
        </p:txBody>
      </p:sp>
    </p:spTree>
    <p:extLst>
      <p:ext uri="{BB962C8B-B14F-4D97-AF65-F5344CB8AC3E}">
        <p14:creationId xmlns:p14="http://schemas.microsoft.com/office/powerpoint/2010/main" val="104363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04800" y="1931437"/>
            <a:ext cx="5046518" cy="4292080"/>
          </a:xfrm>
        </p:spPr>
        <p:txBody>
          <a:bodyPr/>
          <a:lstStyle/>
          <a:p>
            <a:pPr marL="342900" lvl="1" indent="-342900">
              <a:buChar char="•"/>
            </a:pPr>
            <a:r>
              <a:rPr lang="en-US" b="1" dirty="0">
                <a:ea typeface="+mn-ea"/>
                <a:cs typeface="+mn-cs"/>
              </a:rPr>
              <a:t>Despite Everything We’ve Tried, Project Success Rates Little Changed in 30 Years</a:t>
            </a:r>
          </a:p>
          <a:p>
            <a:pPr lvl="1" indent="-342900"/>
            <a:r>
              <a:rPr lang="en-US" sz="2000" dirty="0"/>
              <a:t>McKinsey (17% threaten company)</a:t>
            </a:r>
          </a:p>
          <a:p>
            <a:pPr lvl="1" indent="-342900"/>
            <a:r>
              <a:rPr lang="en-US" sz="2000" dirty="0"/>
              <a:t>IBM (40% met </a:t>
            </a:r>
            <a:r>
              <a:rPr lang="en-US" sz="2000" dirty="0" err="1"/>
              <a:t>exp</a:t>
            </a:r>
            <a:r>
              <a:rPr lang="en-US" sz="2000" dirty="0"/>
              <a:t> 10X range)</a:t>
            </a:r>
          </a:p>
          <a:p>
            <a:pPr lvl="1" indent="-342900"/>
            <a:r>
              <a:rPr lang="en-US" sz="2000" dirty="0"/>
              <a:t>KPMG (70% orgs with failure)</a:t>
            </a:r>
          </a:p>
          <a:p>
            <a:pPr lvl="1" indent="-342900"/>
            <a:r>
              <a:rPr lang="en-US" sz="2000" dirty="0"/>
              <a:t>Standish CHAOS Report</a:t>
            </a:r>
          </a:p>
        </p:txBody>
      </p:sp>
      <p:sp>
        <p:nvSpPr>
          <p:cNvPr id="3" name="TextBox 2"/>
          <p:cNvSpPr txBox="1"/>
          <p:nvPr/>
        </p:nvSpPr>
        <p:spPr>
          <a:xfrm>
            <a:off x="5440573" y="4648200"/>
            <a:ext cx="3267998" cy="230832"/>
          </a:xfrm>
          <a:prstGeom prst="rect">
            <a:avLst/>
          </a:prstGeom>
          <a:noFill/>
        </p:spPr>
        <p:txBody>
          <a:bodyPr wrap="square" rtlCol="0">
            <a:spAutoFit/>
          </a:bodyPr>
          <a:lstStyle/>
          <a:p>
            <a:r>
              <a:rPr lang="en-US" sz="900" dirty="0"/>
              <a:t>Source: http://calleam.com/WTPF/?page_id=1445</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026500"/>
            <a:ext cx="2895600" cy="251634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itle 1"/>
          <p:cNvSpPr txBox="1">
            <a:spLocks/>
          </p:cNvSpPr>
          <p:nvPr/>
        </p:nvSpPr>
        <p:spPr bwMode="auto">
          <a:xfrm>
            <a:off x="457200" y="1524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Arial" charset="0"/>
              </a:defRPr>
            </a:lvl2pPr>
            <a:lvl3pPr algn="l" rtl="0" eaLnBrk="1" fontAlgn="base" hangingPunct="1">
              <a:spcBef>
                <a:spcPct val="0"/>
              </a:spcBef>
              <a:spcAft>
                <a:spcPct val="0"/>
              </a:spcAft>
              <a:defRPr sz="4400">
                <a:solidFill>
                  <a:schemeClr val="bg1"/>
                </a:solidFill>
                <a:latin typeface="Arial" charset="0"/>
              </a:defRPr>
            </a:lvl3pPr>
            <a:lvl4pPr algn="l" rtl="0" eaLnBrk="1" fontAlgn="base" hangingPunct="1">
              <a:spcBef>
                <a:spcPct val="0"/>
              </a:spcBef>
              <a:spcAft>
                <a:spcPct val="0"/>
              </a:spcAft>
              <a:defRPr sz="4400">
                <a:solidFill>
                  <a:schemeClr val="bg1"/>
                </a:solidFill>
                <a:latin typeface="Arial" charset="0"/>
              </a:defRPr>
            </a:lvl4pPr>
            <a:lvl5pPr algn="l" rtl="0" eaLnBrk="1" fontAlgn="base" hangingPunct="1">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a:lstStyle>
          <a:p>
            <a:endParaRPr lang="en-US" dirty="0"/>
          </a:p>
        </p:txBody>
      </p:sp>
      <p:sp>
        <p:nvSpPr>
          <p:cNvPr id="11" name="Title 1"/>
          <p:cNvSpPr txBox="1">
            <a:spLocks/>
          </p:cNvSpPr>
          <p:nvPr/>
        </p:nvSpPr>
        <p:spPr bwMode="auto">
          <a:xfrm>
            <a:off x="609600" y="304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Arial" charset="0"/>
              </a:defRPr>
            </a:lvl2pPr>
            <a:lvl3pPr algn="l" rtl="0" eaLnBrk="1" fontAlgn="base" hangingPunct="1">
              <a:spcBef>
                <a:spcPct val="0"/>
              </a:spcBef>
              <a:spcAft>
                <a:spcPct val="0"/>
              </a:spcAft>
              <a:defRPr sz="4400">
                <a:solidFill>
                  <a:schemeClr val="bg1"/>
                </a:solidFill>
                <a:latin typeface="Arial" charset="0"/>
              </a:defRPr>
            </a:lvl3pPr>
            <a:lvl4pPr algn="l" rtl="0" eaLnBrk="1" fontAlgn="base" hangingPunct="1">
              <a:spcBef>
                <a:spcPct val="0"/>
              </a:spcBef>
              <a:spcAft>
                <a:spcPct val="0"/>
              </a:spcAft>
              <a:defRPr sz="4400">
                <a:solidFill>
                  <a:schemeClr val="bg1"/>
                </a:solidFill>
                <a:latin typeface="Arial" charset="0"/>
              </a:defRPr>
            </a:lvl4pPr>
            <a:lvl5pPr algn="l" rtl="0" eaLnBrk="1" fontAlgn="base" hangingPunct="1">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a:lstStyle>
          <a:p>
            <a:pPr>
              <a:lnSpc>
                <a:spcPts val="4200"/>
              </a:lnSpc>
            </a:pPr>
            <a:r>
              <a:rPr lang="en-US" dirty="0"/>
              <a:t>The Innovative Metrics Opportunity</a:t>
            </a:r>
          </a:p>
        </p:txBody>
      </p:sp>
      <p:sp>
        <p:nvSpPr>
          <p:cNvPr id="7" name="Rectangle 6"/>
          <p:cNvSpPr>
            <a:spLocks noChangeArrowheads="1"/>
          </p:cNvSpPr>
          <p:nvPr/>
        </p:nvSpPr>
        <p:spPr bwMode="auto">
          <a:xfrm>
            <a:off x="609600" y="5525489"/>
            <a:ext cx="5486400" cy="992579"/>
          </a:xfrm>
          <a:prstGeom prst="rect">
            <a:avLst/>
          </a:prstGeom>
          <a:solidFill>
            <a:srgbClr val="E1FFE1"/>
          </a:solidFill>
          <a:ln w="38100" cmpd="dbl">
            <a:solidFill>
              <a:srgbClr val="993366"/>
            </a:solidFill>
            <a:miter lim="800000"/>
            <a:headEnd/>
            <a:tailEnd/>
          </a:ln>
        </p:spPr>
        <p:txBody>
          <a:bodyPr wrap="square">
            <a:spAutoFit/>
          </a:bodyPr>
          <a:lstStyle>
            <a:defPPr>
              <a:defRPr lang="en-US"/>
            </a:defPPr>
            <a:lvl1pPr algn="l" rtl="0" fontAlgn="base">
              <a:spcBef>
                <a:spcPct val="0"/>
              </a:spcBef>
              <a:spcAft>
                <a:spcPct val="0"/>
              </a:spcAft>
              <a:defRPr sz="3200" kern="1200">
                <a:solidFill>
                  <a:schemeClr val="bg2"/>
                </a:solidFill>
                <a:latin typeface="Arial" charset="0"/>
                <a:ea typeface="+mn-ea"/>
                <a:cs typeface="+mn-cs"/>
              </a:defRPr>
            </a:lvl1pPr>
            <a:lvl2pPr marL="457200" algn="l" rtl="0" fontAlgn="base">
              <a:spcBef>
                <a:spcPct val="0"/>
              </a:spcBef>
              <a:spcAft>
                <a:spcPct val="0"/>
              </a:spcAft>
              <a:defRPr sz="3200" kern="1200">
                <a:solidFill>
                  <a:schemeClr val="bg2"/>
                </a:solidFill>
                <a:latin typeface="Arial" charset="0"/>
                <a:ea typeface="+mn-ea"/>
                <a:cs typeface="+mn-cs"/>
              </a:defRPr>
            </a:lvl2pPr>
            <a:lvl3pPr marL="914400" algn="l" rtl="0" fontAlgn="base">
              <a:spcBef>
                <a:spcPct val="0"/>
              </a:spcBef>
              <a:spcAft>
                <a:spcPct val="0"/>
              </a:spcAft>
              <a:defRPr sz="3200" kern="1200">
                <a:solidFill>
                  <a:schemeClr val="bg2"/>
                </a:solidFill>
                <a:latin typeface="Arial" charset="0"/>
                <a:ea typeface="+mn-ea"/>
                <a:cs typeface="+mn-cs"/>
              </a:defRPr>
            </a:lvl3pPr>
            <a:lvl4pPr marL="1371600" algn="l" rtl="0" fontAlgn="base">
              <a:spcBef>
                <a:spcPct val="0"/>
              </a:spcBef>
              <a:spcAft>
                <a:spcPct val="0"/>
              </a:spcAft>
              <a:defRPr sz="3200" kern="1200">
                <a:solidFill>
                  <a:schemeClr val="bg2"/>
                </a:solidFill>
                <a:latin typeface="Arial" charset="0"/>
                <a:ea typeface="+mn-ea"/>
                <a:cs typeface="+mn-cs"/>
              </a:defRPr>
            </a:lvl4pPr>
            <a:lvl5pPr marL="1828800" algn="l" rtl="0" fontAlgn="base">
              <a:spcBef>
                <a:spcPct val="0"/>
              </a:spcBef>
              <a:spcAft>
                <a:spcPct val="0"/>
              </a:spcAft>
              <a:defRPr sz="3200" kern="1200">
                <a:solidFill>
                  <a:schemeClr val="bg2"/>
                </a:solidFill>
                <a:latin typeface="Arial" charset="0"/>
                <a:ea typeface="+mn-ea"/>
                <a:cs typeface="+mn-cs"/>
              </a:defRPr>
            </a:lvl5pPr>
            <a:lvl6pPr marL="2286000" algn="l" defTabSz="914400" rtl="0" eaLnBrk="1" latinLnBrk="0" hangingPunct="1">
              <a:defRPr sz="3200" kern="1200">
                <a:solidFill>
                  <a:schemeClr val="bg2"/>
                </a:solidFill>
                <a:latin typeface="Arial" charset="0"/>
                <a:ea typeface="+mn-ea"/>
                <a:cs typeface="+mn-cs"/>
              </a:defRPr>
            </a:lvl6pPr>
            <a:lvl7pPr marL="2743200" algn="l" defTabSz="914400" rtl="0" eaLnBrk="1" latinLnBrk="0" hangingPunct="1">
              <a:defRPr sz="3200" kern="1200">
                <a:solidFill>
                  <a:schemeClr val="bg2"/>
                </a:solidFill>
                <a:latin typeface="Arial" charset="0"/>
                <a:ea typeface="+mn-ea"/>
                <a:cs typeface="+mn-cs"/>
              </a:defRPr>
            </a:lvl7pPr>
            <a:lvl8pPr marL="3200400" algn="l" defTabSz="914400" rtl="0" eaLnBrk="1" latinLnBrk="0" hangingPunct="1">
              <a:defRPr sz="3200" kern="1200">
                <a:solidFill>
                  <a:schemeClr val="bg2"/>
                </a:solidFill>
                <a:latin typeface="Arial" charset="0"/>
                <a:ea typeface="+mn-ea"/>
                <a:cs typeface="+mn-cs"/>
              </a:defRPr>
            </a:lvl8pPr>
            <a:lvl9pPr marL="3657600" algn="l" defTabSz="914400" rtl="0" eaLnBrk="1" latinLnBrk="0" hangingPunct="1">
              <a:defRPr sz="3200" kern="1200">
                <a:solidFill>
                  <a:schemeClr val="bg2"/>
                </a:solidFill>
                <a:latin typeface="Arial" charset="0"/>
                <a:ea typeface="+mn-ea"/>
                <a:cs typeface="+mn-cs"/>
              </a:defRPr>
            </a:lvl9pPr>
          </a:lstStyle>
          <a:p>
            <a:pPr>
              <a:lnSpc>
                <a:spcPct val="90000"/>
              </a:lnSpc>
            </a:pPr>
            <a:r>
              <a:rPr lang="en-US" altLang="en-US" sz="1800" b="1" dirty="0">
                <a:solidFill>
                  <a:srgbClr val="000066"/>
                </a:solidFill>
                <a:latin typeface="Times New Roman" pitchFamily="18" charset="0"/>
              </a:rPr>
              <a:t>“So many software projects fail in some major way that we have had to redefine success to keep everyone from becoming despondent...”</a:t>
            </a:r>
            <a:r>
              <a:rPr lang="en-US" altLang="en-US" sz="1800" dirty="0">
                <a:solidFill>
                  <a:srgbClr val="000066"/>
                </a:solidFill>
                <a:latin typeface="Times New Roman" pitchFamily="18" charset="0"/>
              </a:rPr>
              <a:t> </a:t>
            </a:r>
          </a:p>
          <a:p>
            <a:pPr>
              <a:lnSpc>
                <a:spcPct val="90000"/>
              </a:lnSpc>
            </a:pPr>
            <a:r>
              <a:rPr lang="en-US" altLang="en-US" sz="1100" dirty="0">
                <a:solidFill>
                  <a:srgbClr val="000000"/>
                </a:solidFill>
              </a:rPr>
              <a:t>Source: Tom DeMarco in his book, </a:t>
            </a:r>
            <a:r>
              <a:rPr lang="en-US" altLang="en-US" sz="1100" b="1" dirty="0">
                <a:solidFill>
                  <a:srgbClr val="000000"/>
                </a:solidFill>
              </a:rPr>
              <a:t>Controlling Software Projects</a:t>
            </a:r>
          </a:p>
        </p:txBody>
      </p:sp>
    </p:spTree>
    <p:extLst>
      <p:ext uri="{BB962C8B-B14F-4D97-AF65-F5344CB8AC3E}">
        <p14:creationId xmlns:p14="http://schemas.microsoft.com/office/powerpoint/2010/main" val="418024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457199" y="1838131"/>
            <a:ext cx="8153401" cy="4539969"/>
          </a:xfrm>
        </p:spPr>
        <p:txBody>
          <a:bodyPr/>
          <a:lstStyle/>
          <a:p>
            <a:pPr marL="457200" indent="-457200"/>
            <a:r>
              <a:rPr lang="en-US" sz="2800" dirty="0"/>
              <a:t>There Is </a:t>
            </a:r>
            <a:r>
              <a:rPr lang="en-US" sz="2800" b="1" dirty="0"/>
              <a:t>Plenty of Opportunity </a:t>
            </a:r>
            <a:r>
              <a:rPr lang="en-US" sz="2800" dirty="0"/>
              <a:t>for Improving </a:t>
            </a:r>
            <a:r>
              <a:rPr lang="en-US" sz="2800" b="1" i="1" dirty="0"/>
              <a:t>Challenged</a:t>
            </a:r>
            <a:r>
              <a:rPr lang="en-US" sz="2800" dirty="0"/>
              <a:t> Project Success Rates</a:t>
            </a:r>
          </a:p>
        </p:txBody>
      </p:sp>
      <p:pic>
        <p:nvPicPr>
          <p:cNvPr id="2050" name="Picture 2" descr="C:\Users\Joe\Desktop\EWS Screenshots\Chaos Report 2013 - Overall Failure Rates 2004 to 2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971800"/>
            <a:ext cx="8096250"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4942385"/>
            <a:ext cx="7160078" cy="230832"/>
          </a:xfrm>
          <a:prstGeom prst="rect">
            <a:avLst/>
          </a:prstGeom>
          <a:noFill/>
        </p:spPr>
        <p:txBody>
          <a:bodyPr wrap="square" rtlCol="0">
            <a:spAutoFit/>
          </a:bodyPr>
          <a:lstStyle/>
          <a:p>
            <a:r>
              <a:rPr lang="en-US" sz="900" dirty="0"/>
              <a:t>Source: http://versionone.com/assets/img/files/ChaosManifesto2013.pdf</a:t>
            </a:r>
          </a:p>
        </p:txBody>
      </p:sp>
      <p:sp>
        <p:nvSpPr>
          <p:cNvPr id="8" name="Rectangle 7"/>
          <p:cNvSpPr/>
          <p:nvPr/>
        </p:nvSpPr>
        <p:spPr bwMode="auto">
          <a:xfrm>
            <a:off x="914400" y="4457066"/>
            <a:ext cx="5590309" cy="267334"/>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20000"/>
              </a:spcBef>
              <a:spcAft>
                <a:spcPct val="0"/>
              </a:spcAft>
              <a:buClrTx/>
              <a:buSzTx/>
              <a:buFontTx/>
              <a:buChar char="•"/>
              <a:tabLst/>
            </a:pPr>
            <a:endParaRPr kumimoji="0" lang="en-US" sz="1800" b="0" i="0" u="none" strike="noStrike" cap="none" normalizeH="0" baseline="0">
              <a:ln>
                <a:noFill/>
              </a:ln>
              <a:solidFill>
                <a:srgbClr val="333333"/>
              </a:solidFill>
              <a:effectLst/>
              <a:latin typeface="Verdana" pitchFamily="34" charset="0"/>
            </a:endParaRPr>
          </a:p>
        </p:txBody>
      </p:sp>
      <p:sp>
        <p:nvSpPr>
          <p:cNvPr id="11" name="Title 1"/>
          <p:cNvSpPr txBox="1">
            <a:spLocks/>
          </p:cNvSpPr>
          <p:nvPr/>
        </p:nvSpPr>
        <p:spPr bwMode="auto">
          <a:xfrm>
            <a:off x="609600" y="304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Arial" charset="0"/>
              </a:defRPr>
            </a:lvl2pPr>
            <a:lvl3pPr algn="l" rtl="0" eaLnBrk="1" fontAlgn="base" hangingPunct="1">
              <a:spcBef>
                <a:spcPct val="0"/>
              </a:spcBef>
              <a:spcAft>
                <a:spcPct val="0"/>
              </a:spcAft>
              <a:defRPr sz="4400">
                <a:solidFill>
                  <a:schemeClr val="bg1"/>
                </a:solidFill>
                <a:latin typeface="Arial" charset="0"/>
              </a:defRPr>
            </a:lvl3pPr>
            <a:lvl4pPr algn="l" rtl="0" eaLnBrk="1" fontAlgn="base" hangingPunct="1">
              <a:spcBef>
                <a:spcPct val="0"/>
              </a:spcBef>
              <a:spcAft>
                <a:spcPct val="0"/>
              </a:spcAft>
              <a:defRPr sz="4400">
                <a:solidFill>
                  <a:schemeClr val="bg1"/>
                </a:solidFill>
                <a:latin typeface="Arial" charset="0"/>
              </a:defRPr>
            </a:lvl4pPr>
            <a:lvl5pPr algn="l" rtl="0" eaLnBrk="1" fontAlgn="base" hangingPunct="1">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a:lstStyle>
          <a:p>
            <a:pPr>
              <a:lnSpc>
                <a:spcPts val="4200"/>
              </a:lnSpc>
            </a:pPr>
            <a:r>
              <a:rPr lang="en-US" dirty="0"/>
              <a:t>The Innovative Metrics Opportunity</a:t>
            </a:r>
          </a:p>
        </p:txBody>
      </p:sp>
    </p:spTree>
    <p:extLst>
      <p:ext uri="{BB962C8B-B14F-4D97-AF65-F5344CB8AC3E}">
        <p14:creationId xmlns:p14="http://schemas.microsoft.com/office/powerpoint/2010/main" val="110274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p:nvPr/>
        </p:nvSpPr>
        <p:spPr>
          <a:xfrm>
            <a:off x="0" y="4953000"/>
            <a:ext cx="9144000"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604" name="Rectangle 3"/>
          <p:cNvSpPr>
            <a:spLocks noGrp="1" noChangeArrowheads="1"/>
          </p:cNvSpPr>
          <p:nvPr>
            <p:ph type="body" idx="4294967295"/>
          </p:nvPr>
        </p:nvSpPr>
        <p:spPr>
          <a:xfrm>
            <a:off x="637444" y="1600200"/>
            <a:ext cx="8301043" cy="5391150"/>
          </a:xfrm>
        </p:spPr>
        <p:txBody>
          <a:bodyPr>
            <a:normAutofit/>
          </a:bodyPr>
          <a:lstStyle/>
          <a:p>
            <a:pPr marL="457200" lvl="1" indent="-457200">
              <a:buFont typeface="Wingdings" panose="05000000000000000000" pitchFamily="2" charset="2"/>
              <a:buChar char="q"/>
            </a:pPr>
            <a:r>
              <a:rPr lang="en-US" altLang="en-US" sz="1900" dirty="0"/>
              <a:t>US </a:t>
            </a:r>
            <a:r>
              <a:rPr lang="en-US" altLang="en-US" sz="1900" dirty="0" err="1"/>
              <a:t>Dept</a:t>
            </a:r>
            <a:r>
              <a:rPr lang="en-US" altLang="en-US" sz="1900" dirty="0"/>
              <a:t> of Defense Integrated Human Resource System (DIMHRS)</a:t>
            </a:r>
            <a:br>
              <a:rPr lang="en-US" altLang="en-US" sz="1900" dirty="0"/>
            </a:br>
            <a:r>
              <a:rPr lang="en-US" altLang="en-US" sz="1900" dirty="0"/>
              <a:t>	Delivered no functionality; 199% original cost</a:t>
            </a:r>
            <a:br>
              <a:rPr lang="en-US" altLang="en-US" sz="1900" dirty="0"/>
            </a:br>
            <a:endParaRPr lang="en-US" altLang="en-US" sz="1900" dirty="0"/>
          </a:p>
          <a:p>
            <a:pPr marL="457200" lvl="1" indent="-457200">
              <a:buFont typeface="Wingdings" panose="05000000000000000000" pitchFamily="2" charset="2"/>
              <a:buChar char="q"/>
            </a:pPr>
            <a:r>
              <a:rPr lang="en-US" altLang="en-US" sz="1900" dirty="0"/>
              <a:t>UK’s Fire Control Project</a:t>
            </a:r>
            <a:br>
              <a:rPr lang="en-US" altLang="en-US" sz="1900" dirty="0"/>
            </a:br>
            <a:r>
              <a:rPr lang="en-US" altLang="en-US" sz="1900" dirty="0"/>
              <a:t>	11% functionality; 391% original cost</a:t>
            </a:r>
          </a:p>
          <a:p>
            <a:pPr marL="457200" lvl="1" indent="-457200">
              <a:buFont typeface="Wingdings" panose="05000000000000000000" pitchFamily="2" charset="2"/>
              <a:buChar char="q"/>
            </a:pPr>
            <a:endParaRPr lang="en-US" altLang="en-US" sz="1900" dirty="0"/>
          </a:p>
          <a:p>
            <a:pPr marL="457200" lvl="1" indent="-457200">
              <a:buFont typeface="Wingdings" panose="05000000000000000000" pitchFamily="2" charset="2"/>
              <a:buChar char="q"/>
            </a:pPr>
            <a:r>
              <a:rPr lang="en-US" altLang="en-US" sz="1900" dirty="0"/>
              <a:t>California Court Management System</a:t>
            </a:r>
            <a:br>
              <a:rPr lang="en-US" altLang="en-US" sz="1900" dirty="0"/>
            </a:br>
            <a:r>
              <a:rPr lang="en-US" altLang="en-US" sz="1900" dirty="0"/>
              <a:t>	10% functionality; 214% original cost</a:t>
            </a:r>
            <a:br>
              <a:rPr lang="en-US" altLang="en-US" sz="1900" dirty="0"/>
            </a:br>
            <a:endParaRPr lang="en-US" altLang="en-US" sz="1900" dirty="0"/>
          </a:p>
          <a:p>
            <a:pPr marL="457200" lvl="1" indent="-457200">
              <a:buFont typeface="Wingdings" panose="05000000000000000000" pitchFamily="2" charset="2"/>
              <a:buChar char="q"/>
            </a:pPr>
            <a:r>
              <a:rPr lang="en-US" altLang="en-US" sz="1900" dirty="0"/>
              <a:t>US Social Security Administration Disability Case Processing System</a:t>
            </a:r>
            <a:br>
              <a:rPr lang="en-US" altLang="en-US" sz="1900" dirty="0"/>
            </a:br>
            <a:r>
              <a:rPr lang="en-US" altLang="en-US" sz="1900" dirty="0"/>
              <a:t>	No functionality; 100% original cost</a:t>
            </a:r>
            <a:br>
              <a:rPr lang="en-US" altLang="en-US" sz="1900" dirty="0"/>
            </a:br>
            <a:endParaRPr lang="en-US" altLang="en-US" sz="1900" dirty="0"/>
          </a:p>
          <a:p>
            <a:pPr marL="457200" lvl="1" indent="-457200">
              <a:buFont typeface="Wingdings" panose="05000000000000000000" pitchFamily="2" charset="2"/>
              <a:buChar char="q"/>
            </a:pPr>
            <a:r>
              <a:rPr lang="en-US" altLang="en-US" sz="1900" dirty="0"/>
              <a:t>British Columbia Integrated Case Management System</a:t>
            </a:r>
            <a:br>
              <a:rPr lang="en-US" altLang="en-US" sz="1900" dirty="0"/>
            </a:br>
            <a:r>
              <a:rPr lang="en-US" altLang="en-US" sz="1900" dirty="0"/>
              <a:t>	30% functionality; 100% original cost</a:t>
            </a:r>
          </a:p>
          <a:p>
            <a:pPr marL="457200" lvl="1" indent="-457200">
              <a:buFont typeface="Wingdings" panose="05000000000000000000" pitchFamily="2" charset="2"/>
              <a:buChar char="q"/>
            </a:pPr>
            <a:endParaRPr lang="en-US" altLang="en-US" sz="1700" dirty="0"/>
          </a:p>
          <a:p>
            <a:pPr marL="457200" lvl="1" indent="0">
              <a:buNone/>
            </a:pPr>
            <a:r>
              <a:rPr lang="en-US" altLang="en-US" sz="1300" dirty="0"/>
              <a:t>							Spectrum IEEE Org</a:t>
            </a:r>
          </a:p>
          <a:p>
            <a:pPr lvl="1"/>
            <a:endParaRPr lang="en-US" altLang="en-US" sz="2800" b="1" dirty="0"/>
          </a:p>
          <a:p>
            <a:pPr>
              <a:lnSpc>
                <a:spcPct val="85000"/>
              </a:lnSpc>
              <a:defRPr/>
            </a:pPr>
            <a:endParaRPr lang="en-US" b="1" kern="0" dirty="0">
              <a:solidFill>
                <a:schemeClr val="tx2">
                  <a:lumMod val="60000"/>
                  <a:lumOff val="40000"/>
                </a:schemeClr>
              </a:solidFill>
              <a:latin typeface="Tahoma" pitchFamily="34" charset="0"/>
            </a:endParaRPr>
          </a:p>
          <a:p>
            <a:endParaRPr lang="en-US" altLang="en-US" b="1" dirty="0">
              <a:latin typeface="Tahoma" pitchFamily="34" charset="0"/>
              <a:cs typeface="Tahoma" pitchFamily="34" charset="0"/>
            </a:endParaRPr>
          </a:p>
          <a:p>
            <a:pPr lvl="1"/>
            <a:endParaRPr lang="en-US" altLang="en-US" sz="2800" b="1" dirty="0"/>
          </a:p>
          <a:p>
            <a:pPr lvl="1"/>
            <a:endParaRPr lang="en-US" altLang="en-US" sz="2800" b="1" dirty="0"/>
          </a:p>
          <a:p>
            <a:pPr lvl="1"/>
            <a:endParaRPr lang="en-US" altLang="en-US" sz="2800" b="1" dirty="0"/>
          </a:p>
          <a:p>
            <a:pPr lvl="1"/>
            <a:endParaRPr lang="en-US" altLang="en-US" sz="2800" b="1" dirty="0"/>
          </a:p>
        </p:txBody>
      </p:sp>
      <p:sp>
        <p:nvSpPr>
          <p:cNvPr id="5" name="Title 51"/>
          <p:cNvSpPr txBox="1">
            <a:spLocks/>
          </p:cNvSpPr>
          <p:nvPr/>
        </p:nvSpPr>
        <p:spPr>
          <a:xfrm>
            <a:off x="241610" y="37214"/>
            <a:ext cx="8749989" cy="764779"/>
          </a:xfrm>
          <a:prstGeom prst="rect">
            <a:avLst/>
          </a:prstGeom>
        </p:spPr>
        <p:txBody>
          <a:bodyPr>
            <a:noAutofit/>
          </a:bodyPr>
          <a:lstStyle>
            <a:lvl1pPr algn="l" defTabSz="914400" rtl="0" eaLnBrk="1" latinLnBrk="0" hangingPunct="1">
              <a:spcBef>
                <a:spcPct val="0"/>
              </a:spcBef>
              <a:buNone/>
              <a:defRPr sz="3200" kern="1200">
                <a:solidFill>
                  <a:schemeClr val="bg1">
                    <a:lumMod val="8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a:ln>
                  <a:noFill/>
                </a:ln>
                <a:solidFill>
                  <a:schemeClr val="bg1"/>
                </a:solidFill>
                <a:effectLst/>
                <a:uLnTx/>
                <a:uFillTx/>
                <a:latin typeface="+mn-lt"/>
                <a:ea typeface="+mj-ea"/>
                <a:cs typeface="+mj-cs"/>
              </a:rPr>
              <a:t>IT Project Management Success is Abysmal</a:t>
            </a:r>
          </a:p>
        </p:txBody>
      </p:sp>
      <p:sp>
        <p:nvSpPr>
          <p:cNvPr id="7" name="Slide Number Placeholder 1"/>
          <p:cNvSpPr txBox="1">
            <a:spLocks/>
          </p:cNvSpPr>
          <p:nvPr/>
        </p:nvSpPr>
        <p:spPr bwMode="auto">
          <a:xfrm>
            <a:off x="8667755" y="6515100"/>
            <a:ext cx="468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E04CD40-A37F-4284-9DD3-753773D08915}" type="slidenum">
              <a:rPr kumimoji="0" lang="en-US" sz="1000" b="0" i="0" u="none" strike="noStrike" kern="0" cap="none" spc="0" normalizeH="0" baseline="0" noProof="0">
                <a:ln>
                  <a:noFill/>
                </a:ln>
                <a:solidFill>
                  <a:srgbClr val="FFFFFF"/>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0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867807995"/>
      </p:ext>
    </p:extLst>
  </p:cSld>
  <p:clrMapOvr>
    <a:masterClrMapping/>
  </p:clrMapOvr>
</p:sld>
</file>

<file path=ppt/theme/theme1.xml><?xml version="1.0" encoding="utf-8"?>
<a:theme xmlns:a="http://schemas.openxmlformats.org/drawingml/2006/main" name="Default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5000"/>
          </a:spcBef>
          <a:spcAft>
            <a:spcPct val="0"/>
          </a:spcAft>
          <a:buClr>
            <a:srgbClr val="0066FF"/>
          </a:buClr>
          <a:buSzTx/>
          <a:buFontTx/>
          <a:buNone/>
          <a:tabLst/>
          <a:defRPr kumimoji="0" lang="en-US" sz="1600" b="1" i="1" u="none" strike="noStrike" cap="none" normalizeH="0" baseline="0" smtClean="0">
            <a:ln>
              <a:noFill/>
            </a:ln>
            <a:solidFill>
              <a:srgbClr val="000066"/>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5000"/>
          </a:spcBef>
          <a:spcAft>
            <a:spcPct val="0"/>
          </a:spcAft>
          <a:buClr>
            <a:srgbClr val="0066FF"/>
          </a:buClr>
          <a:buSzTx/>
          <a:buFontTx/>
          <a:buNone/>
          <a:tabLst/>
          <a:defRPr kumimoji="0" lang="en-US" sz="1600" b="1" i="1" u="none" strike="noStrike" cap="none" normalizeH="0" baseline="0" smtClean="0">
            <a:ln>
              <a:noFill/>
            </a:ln>
            <a:solidFill>
              <a:srgbClr val="000066"/>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6065</TotalTime>
  <Words>3431</Words>
  <Application>Microsoft Office PowerPoint</Application>
  <PresentationFormat>On-screen Show (4:3)</PresentationFormat>
  <Paragraphs>546</Paragraphs>
  <Slides>50</Slides>
  <Notes>38</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Default Theme</vt:lpstr>
      <vt:lpstr>Default Design</vt:lpstr>
      <vt:lpstr>Driving Innovative IT Metrics By Embracing Human Nature</vt:lpstr>
      <vt:lpstr>John Bowen</vt:lpstr>
      <vt:lpstr>Computer Aid, Inc.</vt:lpstr>
      <vt:lpstr>Objective of Session</vt:lpstr>
      <vt:lpstr>Agenda</vt:lpstr>
      <vt:lpstr>Part One</vt:lpstr>
      <vt:lpstr>PowerPoint Presentation</vt:lpstr>
      <vt:lpstr>PowerPoint Presentation</vt:lpstr>
      <vt:lpstr>PowerPoint Presentation</vt:lpstr>
      <vt:lpstr>PowerPoint Presentation</vt:lpstr>
      <vt:lpstr>The Innovative Metrics Opportunity</vt:lpstr>
      <vt:lpstr>The NEW Software Reality </vt:lpstr>
      <vt:lpstr>Part Two</vt:lpstr>
      <vt:lpstr>Why Do These Opportunities Still Exist?</vt:lpstr>
      <vt:lpstr>It’s Who We Are</vt:lpstr>
      <vt:lpstr>Self-deception Is “Natural”</vt:lpstr>
      <vt:lpstr>Quick Survey</vt:lpstr>
      <vt:lpstr>We Deceive Ourselves So As To Persuade Others of Our Worth</vt:lpstr>
      <vt:lpstr>The “Problem State” Takeaways</vt:lpstr>
      <vt:lpstr>PowerPoint Presentation</vt:lpstr>
      <vt:lpstr>PowerPoint Presentation</vt:lpstr>
      <vt:lpstr>Part Three</vt:lpstr>
      <vt:lpstr>What Metrics Should We Monitor?</vt:lpstr>
      <vt:lpstr>Tracking Progress  Looking Backward</vt:lpstr>
      <vt:lpstr>Tracking Progress  Looking Backward – Enterprise Level</vt:lpstr>
      <vt:lpstr>Tracking Progress  Looking Backward – Project Level</vt:lpstr>
      <vt:lpstr>PowerPoint Presentation</vt:lpstr>
      <vt:lpstr>Managing Risk Looking Forward – Kappelman Research</vt:lpstr>
      <vt:lpstr>Managing Risk Looking Forward – Dominant Dozen</vt:lpstr>
      <vt:lpstr>Managing Risk  PMI Knowledge Areas</vt:lpstr>
      <vt:lpstr>PowerPoint Presentation</vt:lpstr>
      <vt:lpstr>PowerPoint Presentation</vt:lpstr>
      <vt:lpstr>So, then…What Metrics Should We Monitor? </vt:lpstr>
      <vt:lpstr>What Metrics Should We Monitor? </vt:lpstr>
      <vt:lpstr>Part Four</vt:lpstr>
      <vt:lpstr>PowerPoint Presentation</vt:lpstr>
      <vt:lpstr>The Four Missing Metrics</vt:lpstr>
      <vt:lpstr>The SMART Level</vt:lpstr>
      <vt:lpstr>The SMPL Line</vt:lpstr>
      <vt:lpstr>Process Adherence Likelihood</vt:lpstr>
      <vt:lpstr>The PRPL Line</vt:lpstr>
      <vt:lpstr>Part Five</vt:lpstr>
      <vt:lpstr>How Did You Get Here?</vt:lpstr>
      <vt:lpstr>A Gauge for Every Condition</vt:lpstr>
      <vt:lpstr>The Basic Measures</vt:lpstr>
      <vt:lpstr>Comparative Metrics</vt:lpstr>
      <vt:lpstr>This is the State of PM Monitoring and Control Today</vt:lpstr>
      <vt:lpstr>This is Where We Need to Be</vt:lpstr>
      <vt:lpstr>Did We Accomplish Our Objectives?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Wood</dc:creator>
  <cp:lastModifiedBy>John M. Bowen</cp:lastModifiedBy>
  <cp:revision>134</cp:revision>
  <cp:lastPrinted>2017-10-11T01:36:36Z</cp:lastPrinted>
  <dcterms:created xsi:type="dcterms:W3CDTF">2012-06-21T16:06:21Z</dcterms:created>
  <dcterms:modified xsi:type="dcterms:W3CDTF">2017-10-11T22:51:23Z</dcterms:modified>
</cp:coreProperties>
</file>